
<file path=[Content_Types].xml><?xml version="1.0" encoding="utf-8"?>
<Types xmlns="http://schemas.openxmlformats.org/package/2006/content-types">
  <Default Extension="png" ContentType="image/png"/>
  <Default Extension="wdp" ContentType="image/vnd.ms-photo"/>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8" r:id="rId3"/>
    <p:sldId id="259" r:id="rId4"/>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接下来我们讲第二个主题</a:t>
            </a:r>
            <a:r>
              <a:rPr lang="en-US" altLang="zh-CN"/>
              <a:t>——</a:t>
            </a:r>
            <a:r>
              <a:rPr lang="zh-CN" altLang="en-US"/>
              <a:t>校园欺凌。校园本该是学习、成长的净土，而校园欺凌会给受害者带来身心双重伤害，破坏校园秩序，今天我们就一起弄清楚，什么是校园欺凌，它的法律后果是什么，以及我们该如何预防和应对，最后给大家分享一个真实案例进行以案示警。</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首先，大家要明确一个概念，校园欺凌绝对不是简单的</a:t>
            </a:r>
            <a:r>
              <a:rPr lang="en-US" altLang="zh-CN"/>
              <a:t>“</a:t>
            </a:r>
            <a:r>
              <a:rPr lang="zh-CN" altLang="en-US"/>
              <a:t>同学间打闹</a:t>
            </a:r>
            <a:r>
              <a:rPr lang="en-US" altLang="zh-CN"/>
              <a:t>”</a:t>
            </a:r>
            <a:r>
              <a:rPr lang="zh-CN" altLang="en-US"/>
              <a:t>，它是一种需要承担责任的不良行为，甚至是违法行为。</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法律意义上的校园欺凌，是指校园内外，一方单次或多次蓄意通过肢体、语言、网络等手段欺负、侮辱另一方，造成对方身体、心理、财产损害的事件，只要符合这个定义，就是校园欺凌。</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校园欺凌主要有四种表现形式：一是语言欺凌，比如辱骂、取侮辱性绰号，这种形式看似轻微，对心理的伤害却极大；二是社会欺凌，比如恐吓、威胁、破坏他人财物；三是肢体欺凌，比如推搡、殴打、抢夺财物，这是最直观的欺凌；四是网络欺凌，比如网上造谣、曝光隐私、恶搞照片，网络不是法外之地，这种行为同样是校园欺凌。</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在这里必须严肃告诉大家，校园欺凌绝不是</a:t>
            </a:r>
            <a:r>
              <a:rPr lang="en-US" altLang="zh-CN"/>
              <a:t>“</a:t>
            </a:r>
            <a:r>
              <a:rPr lang="zh-CN" altLang="en-US"/>
              <a:t>小事</a:t>
            </a:r>
            <a:r>
              <a:rPr lang="en-US" altLang="zh-CN"/>
              <a:t>”</a:t>
            </a:r>
            <a:r>
              <a:rPr lang="zh-CN" altLang="en-US"/>
              <a:t>，只要实施了欺凌行为，就要承担相应的法律后果，主要分为刑事责任、民事责任和行政责任三类。</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首先是刑事责任，《刑法》对不同年龄的刑事责任有明确规定：</a:t>
            </a:r>
            <a:r>
              <a:rPr lang="en-US" altLang="zh-CN"/>
              <a:t>16</a:t>
            </a:r>
            <a:r>
              <a:rPr lang="zh-CN" altLang="en-US"/>
              <a:t>周岁以上犯罪，需负完全刑事责任；</a:t>
            </a:r>
            <a:r>
              <a:rPr lang="en-US" altLang="zh-CN"/>
              <a:t>14</a:t>
            </a:r>
            <a:r>
              <a:rPr lang="zh-CN" altLang="en-US"/>
              <a:t>到</a:t>
            </a:r>
            <a:r>
              <a:rPr lang="en-US" altLang="zh-CN"/>
              <a:t>16</a:t>
            </a:r>
            <a:r>
              <a:rPr lang="zh-CN" altLang="en-US"/>
              <a:t>周岁，犯故意伤害致人重伤等重罪，要负刑事责任；</a:t>
            </a:r>
            <a:r>
              <a:rPr lang="en-US" altLang="zh-CN"/>
              <a:t>12</a:t>
            </a:r>
            <a:r>
              <a:rPr lang="zh-CN" altLang="en-US"/>
              <a:t>到</a:t>
            </a:r>
            <a:r>
              <a:rPr lang="en-US" altLang="zh-CN"/>
              <a:t>14</a:t>
            </a:r>
            <a:r>
              <a:rPr lang="zh-CN" altLang="en-US"/>
              <a:t>周岁，犯故意杀人、故意伤害造成严重后果，经最高检核准，也要负刑事责任。校园欺凌常涉及故意伤害、寻衅滋事、聚众斗殴等罪名，不要以为年龄小就可以为所欲为。</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比如故意伤害罪，只要故意伤害他人身体，就可能被判三年以下有期徒刑、拘役或管制；如果致人重伤，会判</a:t>
            </a:r>
            <a:r>
              <a:rPr lang="en-US" altLang="zh-CN"/>
              <a:t>3</a:t>
            </a:r>
            <a:r>
              <a:rPr lang="zh-CN" altLang="en-US"/>
              <a:t>到</a:t>
            </a:r>
            <a:r>
              <a:rPr lang="en-US" altLang="zh-CN"/>
              <a:t>10</a:t>
            </a:r>
            <a:r>
              <a:rPr lang="zh-CN" altLang="en-US"/>
              <a:t>年有期徒刑；致人死亡的，处罚会更严厉，这是校园欺凌中最常见的刑事罪名。</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寻衅滋事罪专门针对以大欺小、强拿硬要、辱骂恐吓等行为，只要情节严重，</a:t>
            </a:r>
            <a:r>
              <a:rPr lang="en-US" altLang="zh-CN"/>
              <a:t>16</a:t>
            </a:r>
            <a:r>
              <a:rPr lang="zh-CN" altLang="en-US"/>
              <a:t>周岁以上的同学就要承担刑事责任，最高可判</a:t>
            </a:r>
            <a:r>
              <a:rPr lang="en-US" altLang="zh-CN"/>
              <a:t>5</a:t>
            </a:r>
            <a:r>
              <a:rPr lang="zh-CN" altLang="en-US"/>
              <a:t>年以下有期徒刑，多次实施的，处罚会更重。</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聚众斗殴罪，针对结伙打架的行为，首要分子和积极参与者要负刑事责任，一般情况判</a:t>
            </a:r>
            <a:r>
              <a:rPr lang="en-US" altLang="zh-CN"/>
              <a:t>3</a:t>
            </a:r>
            <a:r>
              <a:rPr lang="zh-CN" altLang="en-US"/>
              <a:t>年以下，多次斗殴、持械斗殴等情节，会判</a:t>
            </a:r>
            <a:r>
              <a:rPr lang="en-US" altLang="zh-CN"/>
              <a:t>3</a:t>
            </a:r>
            <a:r>
              <a:rPr lang="zh-CN" altLang="en-US"/>
              <a:t>到</a:t>
            </a:r>
            <a:r>
              <a:rPr lang="en-US" altLang="zh-CN"/>
              <a:t>10</a:t>
            </a:r>
            <a:r>
              <a:rPr lang="zh-CN" altLang="en-US"/>
              <a:t>年有期徒刑。</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其次是民事责任，根据《民法典》，只要欺凌行为造成对方人身或财产损害，欺凌者本人或其监护人就要承担赔偿责任。比如语言欺凌侵犯名誉权、隐私权，肢体欺凌侵犯身体权、健康权，都要赔偿医疗费、护理费、精神损害抚慰金等费用。</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最后是行政责任，根据《治安管理处罚法》，殴打、故意伤害他人，会面临行政拘留和罚款；结伙殴打、伤害未成年人等情节，处罚会更严厉，这些处罚会留下违法记录，影响今后的生活。</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知道了校园欺凌的法律后果，更重要的是学会预防和应对，这需要学生、学校、家长三方共同努力，我们先从学生层面来说，遇到校园欺凌该怎么做。</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作为学生，如果遇到校园欺凌，第一要保持镇定，不要惊慌；第二及时向老师、同学呼救，用异常动作吸引周围人注意；第三可以用警示性语言劝退对方，借助环境摆脱困境，切记不要激怒对方。平时不主动和同学起冲突，有矛盾及时找老师，无论受到什么恐吓，都要勇敢告诉家长，不要独自承受身心创伤。同时，作为旁观者，看到欺凌不要冷漠，要及时报告老师，力所能及帮助受害者。</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从学校层面，《未成年人保护法》明确规定，学校要建立防欺凌制度，开展防欺凌教育，发现欺凌立即制止，严重的要向公安和教育部门报告。</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sym typeface="+mn-ea"/>
              </a:rPr>
              <a:t>从家长层面，要多倾听孩子的心声，给予支持和理解，孩子遭遇欺凌时，及时寻求心理咨询、法律援助等帮助，同时教育孩子正确使用网络，学会应对网络欺凌。</a:t>
            </a:r>
            <a:endParaRPr lang="zh-CN" altLang="en-US"/>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接下来我们看一个真实发生的校园欺凌案例。这个案例不仅展示了欺凌行为的后果，更关键的是，它清晰地剖析了学校、家长、学生三方在欺凌事件中分别需要承担的责任与义务，是一个具有普遍教育意义的范本。</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这起案件发生在辉县市一所乡镇初中，源于同学间的小矛盾，却逐步升级为严重的校园欺凌。几名学生在校园隐蔽处和放学路上，对同学实施殴打、侮辱、威胁等暴力行为，导致受害者出现严重心理创伤，无法正常上学。学校虽事后及时介入处理，但因双方就赔偿未能达成一致，最终受害者家长通过法律途径维权，将施暴学生、家长和学校一同告上法庭。</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法院审理后依法作出判决：首先，实施欺凌的三名学生及其监护人承担主要赔偿责任，需赔偿受害者各项损失共计</a:t>
            </a:r>
            <a:r>
              <a:rPr lang="en-US" altLang="zh-CN"/>
              <a:t>5.6</a:t>
            </a:r>
            <a:r>
              <a:rPr lang="zh-CN" altLang="en-US"/>
              <a:t>万元；其次，学校因日常巡查、矛盾排查存在管理疏漏，未尽到完全教育管理职责，被判承担</a:t>
            </a:r>
            <a:r>
              <a:rPr lang="en-US" altLang="zh-CN"/>
              <a:t>20%</a:t>
            </a:r>
            <a:r>
              <a:rPr lang="zh-CN" altLang="en-US"/>
              <a:t>的补充赔偿责任；同时，对围观、起哄的学生，学校给予严肃校纪处分。这里要明确：</a:t>
            </a:r>
            <a:r>
              <a:rPr lang="zh-CN" altLang="en-US">
                <a:latin typeface="仿宋_GB2312" panose="02010609030101010101" charset="-122"/>
                <a:ea typeface="仿宋_GB2312" panose="02010609030101010101" charset="-122"/>
                <a:cs typeface="仿宋_GB2312" panose="02010609030101010101" charset="-122"/>
                <a:sym typeface="+mn-ea"/>
              </a:rPr>
              <a:t>学校已建立完善防欺凌制度、常态化开展教育、及时处置并报告，且欺凌发生在校外非监管时段</a:t>
            </a:r>
            <a:r>
              <a:rPr lang="en-US" altLang="zh-CN">
                <a:latin typeface="仿宋_GB2312" panose="02010609030101010101" charset="-122"/>
                <a:ea typeface="仿宋_GB2312" panose="02010609030101010101" charset="-122"/>
                <a:cs typeface="仿宋_GB2312" panose="02010609030101010101" charset="-122"/>
                <a:sym typeface="+mn-ea"/>
              </a:rPr>
              <a:t>/</a:t>
            </a:r>
            <a:r>
              <a:rPr lang="zh-CN" altLang="en-US">
                <a:latin typeface="仿宋_GB2312" panose="02010609030101010101" charset="-122"/>
                <a:ea typeface="仿宋_GB2312" panose="02010609030101010101" charset="-122"/>
                <a:cs typeface="仿宋_GB2312" panose="02010609030101010101" charset="-122"/>
                <a:sym typeface="+mn-ea"/>
              </a:rPr>
              <a:t>区域的，学校依法可以免责。</a:t>
            </a:r>
            <a:r>
              <a:rPr lang="zh-CN" altLang="en-US"/>
              <a:t>这起案件清晰说明，欺凌者、监护人、学校，都要为自身行为承担相应责任。</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4" Type="http://schemas.openxmlformats.org/officeDocument/2006/relationships/notesSlide" Target="../notesSlides/notesSlide1.xml"/><Relationship Id="rId33" Type="http://schemas.openxmlformats.org/officeDocument/2006/relationships/slideLayout" Target="../slideLayouts/slideLayout7.xml"/><Relationship Id="rId32" Type="http://schemas.openxmlformats.org/officeDocument/2006/relationships/tags" Target="../tags/tag94.xml"/><Relationship Id="rId31" Type="http://schemas.openxmlformats.org/officeDocument/2006/relationships/tags" Target="../tags/tag93.xml"/><Relationship Id="rId30" Type="http://schemas.openxmlformats.org/officeDocument/2006/relationships/tags" Target="../tags/tag92.xml"/><Relationship Id="rId3" Type="http://schemas.openxmlformats.org/officeDocument/2006/relationships/tags" Target="../tags/tag65.xml"/><Relationship Id="rId29" Type="http://schemas.openxmlformats.org/officeDocument/2006/relationships/tags" Target="../tags/tag91.xml"/><Relationship Id="rId28" Type="http://schemas.openxmlformats.org/officeDocument/2006/relationships/tags" Target="../tags/tag90.xml"/><Relationship Id="rId27" Type="http://schemas.openxmlformats.org/officeDocument/2006/relationships/tags" Target="../tags/tag89.xml"/><Relationship Id="rId26" Type="http://schemas.openxmlformats.org/officeDocument/2006/relationships/tags" Target="../tags/tag88.xml"/><Relationship Id="rId25" Type="http://schemas.openxmlformats.org/officeDocument/2006/relationships/tags" Target="../tags/tag87.xml"/><Relationship Id="rId24" Type="http://schemas.openxmlformats.org/officeDocument/2006/relationships/tags" Target="../tags/tag86.xml"/><Relationship Id="rId23" Type="http://schemas.openxmlformats.org/officeDocument/2006/relationships/tags" Target="../tags/tag85.xml"/><Relationship Id="rId22" Type="http://schemas.openxmlformats.org/officeDocument/2006/relationships/tags" Target="../tags/tag84.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tags" Target="../tags/tag64.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tags" Target="../tags/tag63.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1.png"/><Relationship Id="rId2" Type="http://schemas.microsoft.com/office/2007/relationships/hdphoto" Target="../media/image3.wdp"/><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4" Type="http://schemas.openxmlformats.org/officeDocument/2006/relationships/notesSlide" Target="../notesSlides/notesSlide4.xml"/><Relationship Id="rId23" Type="http://schemas.openxmlformats.org/officeDocument/2006/relationships/slideLayout" Target="../slideLayouts/slideLayout7.xml"/><Relationship Id="rId22" Type="http://schemas.openxmlformats.org/officeDocument/2006/relationships/tags" Target="../tags/tag116.xml"/><Relationship Id="rId21" Type="http://schemas.openxmlformats.org/officeDocument/2006/relationships/tags" Target="../tags/tag115.xml"/><Relationship Id="rId20" Type="http://schemas.openxmlformats.org/officeDocument/2006/relationships/tags" Target="../tags/tag114.xml"/><Relationship Id="rId2" Type="http://schemas.openxmlformats.org/officeDocument/2006/relationships/tags" Target="../tags/tag96.xml"/><Relationship Id="rId19" Type="http://schemas.openxmlformats.org/officeDocument/2006/relationships/tags" Target="../tags/tag113.xml"/><Relationship Id="rId18" Type="http://schemas.openxmlformats.org/officeDocument/2006/relationships/tags" Target="../tags/tag112.xml"/><Relationship Id="rId17" Type="http://schemas.openxmlformats.org/officeDocument/2006/relationships/tags" Target="../tags/tag111.xml"/><Relationship Id="rId16" Type="http://schemas.openxmlformats.org/officeDocument/2006/relationships/tags" Target="../tags/tag110.xml"/><Relationship Id="rId15" Type="http://schemas.openxmlformats.org/officeDocument/2006/relationships/tags" Target="../tags/tag109.xml"/><Relationship Id="rId14" Type="http://schemas.openxmlformats.org/officeDocument/2006/relationships/tags" Target="../tags/tag108.xml"/><Relationship Id="rId13" Type="http://schemas.openxmlformats.org/officeDocument/2006/relationships/tags" Target="../tags/tag107.xml"/><Relationship Id="rId12" Type="http://schemas.openxmlformats.org/officeDocument/2006/relationships/tags" Target="../tags/tag106.xml"/><Relationship Id="rId11" Type="http://schemas.openxmlformats.org/officeDocument/2006/relationships/tags" Target="../tags/tag105.xml"/><Relationship Id="rId10" Type="http://schemas.openxmlformats.org/officeDocument/2006/relationships/tags" Target="../tags/tag104.xml"/><Relationship Id="rId1" Type="http://schemas.openxmlformats.org/officeDocument/2006/relationships/tags" Target="../tags/tag95.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1.png"/><Relationship Id="rId2" Type="http://schemas.microsoft.com/office/2007/relationships/hdphoto" Target="../media/image3.wdp"/><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1.png"/><Relationship Id="rId2" Type="http://schemas.microsoft.com/office/2007/relationships/hdphoto" Target="../media/image3.wdp"/><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extLst>
              <a:ext uri="{28A0092B-C50C-407E-A947-70E740481C1C}">
                <a14:useLocalDpi xmlns:a14="http://schemas.microsoft.com/office/drawing/2010/main" val="0"/>
              </a:ext>
            </a:extLst>
          </a:blip>
          <a:srcRect l="6788" b="21353"/>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grpSp>
        <p:nvGrpSpPr>
          <p:cNvPr id="4" name="组合 3"/>
          <p:cNvGrpSpPr/>
          <p:nvPr/>
        </p:nvGrpSpPr>
        <p:grpSpPr>
          <a:xfrm>
            <a:off x="3526652" y="2593101"/>
            <a:ext cx="6217920" cy="868859"/>
            <a:chOff x="6148953" y="1513335"/>
            <a:chExt cx="4275474" cy="597432"/>
          </a:xfrm>
        </p:grpSpPr>
        <p:sp>
          <p:nvSpPr>
            <p:cNvPr id="7" name="文本框 6"/>
            <p:cNvSpPr txBox="1"/>
            <p:nvPr/>
          </p:nvSpPr>
          <p:spPr>
            <a:xfrm>
              <a:off x="6148953" y="1513335"/>
              <a:ext cx="4275474" cy="528322"/>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4400" b="1" noProof="0" dirty="0">
                  <a:ln>
                    <a:noFill/>
                  </a:ln>
                  <a:solidFill>
                    <a:srgbClr val="8EA69E"/>
                  </a:solidFill>
                  <a:effectLst/>
                  <a:uLnTx/>
                  <a:uFillTx/>
                  <a:latin typeface="思源宋体 CN Heavy" panose="02020900000000000000" charset="-122"/>
                  <a:ea typeface="思源宋体 CN Heavy" panose="02020900000000000000" charset="-122"/>
                  <a:sym typeface="Noto Sans SC" panose="020B0500000000000000" charset="-122"/>
                </a:rPr>
                <a:t>对校园欺凌说“不”</a:t>
              </a:r>
              <a:endParaRPr kumimoji="0" lang="zh-CN" altLang="en-US" sz="4400" b="1" i="0" baseline="0" noProof="0" dirty="0">
                <a:ln>
                  <a:noFill/>
                </a:ln>
                <a:solidFill>
                  <a:srgbClr val="8EA69E"/>
                </a:solidFill>
                <a:effectLst/>
                <a:uLnTx/>
                <a:uFillTx/>
                <a:latin typeface="思源宋体 CN Heavy" panose="02020900000000000000" charset="-122"/>
                <a:ea typeface="思源宋体 CN Heavy" panose="02020900000000000000" charset="-122"/>
                <a:cs typeface="+mn-cs"/>
                <a:sym typeface="Noto Sans SC" panose="020B0500000000000000" charset="-122"/>
              </a:endParaRPr>
            </a:p>
          </p:txBody>
        </p:sp>
        <p:cxnSp>
          <p:nvCxnSpPr>
            <p:cNvPr id="11" name="佳佳PPT"/>
            <p:cNvCxnSpPr/>
            <p:nvPr/>
          </p:nvCxnSpPr>
          <p:spPr>
            <a:xfrm flipV="1">
              <a:off x="6155914" y="2094175"/>
              <a:ext cx="4200374" cy="1659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AutoShape 7"/>
          <p:cNvSpPr/>
          <p:nvPr/>
        </p:nvSpPr>
        <p:spPr>
          <a:xfrm>
            <a:off x="2940050" y="3579495"/>
            <a:ext cx="7112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0" i="0" u="none" strike="noStrike">
                <a:solidFill>
                  <a:schemeClr val="accent1"/>
                </a:solidFill>
                <a:latin typeface="Noto Sans SC" panose="020B0500000000000000" charset="-122"/>
                <a:ea typeface="Noto Sans SC" panose="020B0500000000000000" charset="-122"/>
                <a:cs typeface="Noto Sans SC" panose="020B0500000000000000" charset="-122"/>
                <a:sym typeface="Noto Sans SC" panose="020B0500000000000000" charset="-122"/>
              </a:rPr>
              <a:t>勇敢面对，保护自己</a:t>
            </a:r>
            <a:endParaRPr lang="en-US" sz="2000" b="0" i="0" u="none" strike="noStrike">
              <a:solidFill>
                <a:schemeClr val="accent1"/>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5" name="AutoShape 7"/>
          <p:cNvSpPr/>
          <p:nvPr/>
        </p:nvSpPr>
        <p:spPr>
          <a:xfrm>
            <a:off x="3067050" y="4403725"/>
            <a:ext cx="7112000" cy="508000"/>
          </a:xfrm>
          <a:prstGeom prst="rect">
            <a:avLst/>
          </a:prstGeom>
          <a:noFill/>
          <a:ln w="12700" cap="flat" cmpd="sng">
            <a:noFill/>
            <a:prstDash val="solid"/>
            <a:round/>
          </a:ln>
        </p:spPr>
        <p:txBody>
          <a:bodyPr vert="horz" wrap="square" lIns="0" tIns="0" rIns="0" bIns="0" rtlCol="0" anchor="ctr" anchorCtr="0"/>
          <a:p>
            <a:pPr indent="0" algn="ctr">
              <a:lnSpc>
                <a:spcPct val="125000"/>
              </a:lnSpc>
              <a:defRPr/>
            </a:pPr>
            <a:r>
              <a:rPr lang="zh-CN" altLang="en-US" b="0" i="0" u="none" strike="noStrike">
                <a:solidFill>
                  <a:schemeClr val="accent1"/>
                </a:solidFill>
                <a:latin typeface="楷体" panose="02010609060101010101" charset="-122"/>
                <a:ea typeface="楷体" panose="02010609060101010101" charset="-122"/>
                <a:cs typeface="楷体" panose="02010609060101010101" charset="-122"/>
                <a:sym typeface="Noto Sans SC" panose="020B0500000000000000" charset="-122"/>
              </a:rPr>
              <a:t>武汉经济技术开发区双龙小学</a:t>
            </a:r>
            <a:r>
              <a:rPr lang="en-US" altLang="zh-CN" b="0" i="0" u="none" strike="noStrike">
                <a:solidFill>
                  <a:schemeClr val="accent1"/>
                </a:solidFill>
                <a:latin typeface="楷体" panose="02010609060101010101" charset="-122"/>
                <a:ea typeface="楷体" panose="02010609060101010101" charset="-122"/>
                <a:cs typeface="楷体" panose="02010609060101010101" charset="-122"/>
                <a:sym typeface="Noto Sans SC" panose="020B0500000000000000" charset="-122"/>
              </a:rPr>
              <a:t>  </a:t>
            </a:r>
            <a:r>
              <a:rPr lang="zh-CN" altLang="en-US" b="0" i="0" u="none" strike="noStrike">
                <a:solidFill>
                  <a:schemeClr val="accent1"/>
                </a:solidFill>
                <a:latin typeface="楷体" panose="02010609060101010101" charset="-122"/>
                <a:ea typeface="楷体" panose="02010609060101010101" charset="-122"/>
                <a:cs typeface="楷体" panose="02010609060101010101" charset="-122"/>
                <a:sym typeface="Noto Sans SC" panose="020B0500000000000000" charset="-122"/>
              </a:rPr>
              <a:t>秦莎</a:t>
            </a:r>
            <a:endParaRPr lang="zh-CN" altLang="en-US" b="0" i="0" u="none" strike="noStrike">
              <a:solidFill>
                <a:schemeClr val="accent1"/>
              </a:solidFill>
              <a:latin typeface="楷体" panose="02010609060101010101" charset="-122"/>
              <a:ea typeface="楷体" panose="02010609060101010101" charset="-122"/>
              <a:cs typeface="楷体" panose="02010609060101010101" charset="-122"/>
              <a:sym typeface="Noto Sans SC" panose="020B0500000000000000" charset="-122"/>
            </a:endParaRP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181600" y="852170"/>
            <a:ext cx="1296035" cy="521970"/>
          </a:xfrm>
          <a:prstGeom prst="rect">
            <a:avLst/>
          </a:prstGeom>
          <a:noFill/>
        </p:spPr>
        <p:txBody>
          <a:bodyPr wrap="square" rtlCol="0">
            <a:spAutoFit/>
          </a:bodyPr>
          <a:p>
            <a:r>
              <a:rPr lang="zh-CN" altLang="en-US" sz="2800"/>
              <a:t>目</a:t>
            </a:r>
            <a:r>
              <a:rPr lang="en-US" altLang="zh-CN" sz="2800"/>
              <a:t>  </a:t>
            </a:r>
            <a:r>
              <a:rPr lang="zh-CN" altLang="en-US" sz="2800"/>
              <a:t>录</a:t>
            </a:r>
            <a:endParaRPr lang="zh-CN" altLang="en-US" sz="2800"/>
          </a:p>
        </p:txBody>
      </p:sp>
      <p:grpSp>
        <p:nvGrpSpPr>
          <p:cNvPr id="30" name="组合 29"/>
          <p:cNvGrpSpPr/>
          <p:nvPr>
            <p:custDataLst>
              <p:tags r:id="rId1"/>
            </p:custDataLst>
          </p:nvPr>
        </p:nvGrpSpPr>
        <p:grpSpPr>
          <a:xfrm>
            <a:off x="1711325" y="1566545"/>
            <a:ext cx="2684780" cy="1567180"/>
            <a:chOff x="1437466" y="1173822"/>
            <a:chExt cx="2684956" cy="1587288"/>
          </a:xfrm>
        </p:grpSpPr>
        <p:cxnSp>
          <p:nvCxnSpPr>
            <p:cNvPr id="31" name="形状21"/>
            <p:cNvCxnSpPr/>
            <p:nvPr>
              <p:custDataLst>
                <p:tags r:id="rId2"/>
              </p:custDataLst>
            </p:nvPr>
          </p:nvCxnSpPr>
          <p:spPr>
            <a:xfrm>
              <a:off x="1719671" y="1727231"/>
              <a:ext cx="3175" cy="708105"/>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2" name="形状2"/>
            <p:cNvSpPr/>
            <p:nvPr>
              <p:custDataLst>
                <p:tags r:id="rId3"/>
              </p:custDataLst>
            </p:nvPr>
          </p:nvSpPr>
          <p:spPr>
            <a:xfrm>
              <a:off x="1437466" y="1173822"/>
              <a:ext cx="2163857" cy="481151"/>
            </a:xfrm>
            <a:prstGeom prst="roundRect">
              <a:avLst>
                <a:gd name="adj" fmla="val 204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600" b="0" i="0" u="none" strike="noStrike" kern="1200" cap="none" spc="0" normalizeH="0" baseline="0" noProof="0" dirty="0">
                <a:ln>
                  <a:noFill/>
                </a:ln>
                <a:solidFill>
                  <a:prstClr val="white"/>
                </a:solidFill>
                <a:effectLst/>
                <a:uLnTx/>
                <a:uFillTx/>
                <a:latin typeface="+mn-ea"/>
              </a:endParaRPr>
            </a:p>
          </p:txBody>
        </p:sp>
        <p:sp>
          <p:nvSpPr>
            <p:cNvPr id="33" name="文本框 32"/>
            <p:cNvSpPr txBox="1"/>
            <p:nvPr>
              <p:custDataLst>
                <p:tags r:id="rId4"/>
              </p:custDataLst>
            </p:nvPr>
          </p:nvSpPr>
          <p:spPr>
            <a:xfrm>
              <a:off x="2154223" y="1223152"/>
              <a:ext cx="1238417" cy="37302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j-ea"/>
                  <a:ea typeface="+mj-ea"/>
                </a:rPr>
                <a:t>Part 01</a:t>
              </a:r>
              <a:endParaRPr kumimoji="0" lang="zh-CN" altLang="en-US" sz="1800" b="0" i="0" u="none" strike="noStrike" kern="1200" cap="none" spc="0" normalizeH="0" baseline="0" noProof="0" dirty="0">
                <a:ln>
                  <a:noFill/>
                </a:ln>
                <a:solidFill>
                  <a:prstClr val="white"/>
                </a:solidFill>
                <a:effectLst/>
                <a:uLnTx/>
                <a:uFillTx/>
                <a:latin typeface="+mj-ea"/>
                <a:ea typeface="+mj-ea"/>
              </a:endParaRPr>
            </a:p>
          </p:txBody>
        </p:sp>
        <p:sp>
          <p:nvSpPr>
            <p:cNvPr id="34" name="等腰三角形 33"/>
            <p:cNvSpPr/>
            <p:nvPr>
              <p:custDataLst>
                <p:tags r:id="rId5"/>
              </p:custDataLst>
            </p:nvPr>
          </p:nvSpPr>
          <p:spPr>
            <a:xfrm rot="5400000">
              <a:off x="1701205" y="1307957"/>
              <a:ext cx="267740" cy="23081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n-ea"/>
              </a:endParaRPr>
            </a:p>
          </p:txBody>
        </p:sp>
        <p:sp>
          <p:nvSpPr>
            <p:cNvPr id="35" name="圆形1"/>
            <p:cNvSpPr/>
            <p:nvPr>
              <p:custDataLst>
                <p:tags r:id="rId6"/>
              </p:custDataLst>
            </p:nvPr>
          </p:nvSpPr>
          <p:spPr>
            <a:xfrm>
              <a:off x="1556681" y="2435132"/>
              <a:ext cx="325979" cy="325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a:latin typeface="+mn-ea"/>
              </a:endParaRPr>
            </a:p>
          </p:txBody>
        </p:sp>
        <p:grpSp>
          <p:nvGrpSpPr>
            <p:cNvPr id="36" name="组合 35"/>
            <p:cNvGrpSpPr/>
            <p:nvPr/>
          </p:nvGrpSpPr>
          <p:grpSpPr>
            <a:xfrm>
              <a:off x="1950481" y="1849756"/>
              <a:ext cx="2171941" cy="717467"/>
              <a:chOff x="1882660" y="1817192"/>
              <a:chExt cx="2171941" cy="717467"/>
            </a:xfrm>
          </p:grpSpPr>
          <p:sp>
            <p:nvSpPr>
              <p:cNvPr id="37" name="矩形 36"/>
              <p:cNvSpPr/>
              <p:nvPr>
                <p:custDataLst>
                  <p:tags r:id="rId7"/>
                </p:custDataLst>
              </p:nvPr>
            </p:nvSpPr>
            <p:spPr>
              <a:xfrm>
                <a:off x="1882660" y="1817192"/>
                <a:ext cx="2108338" cy="403897"/>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rPr>
                  <a:t>了解校园欺凌？</a:t>
                </a:r>
                <a:endParaRPr kumimoji="0" lang="zh-CN" altLang="en-US" sz="2000" b="0" i="0" u="none" strike="noStrike" kern="1200" cap="none" spc="0" normalizeH="0" baseline="0" noProof="0" dirty="0">
                  <a:ln>
                    <a:noFill/>
                  </a:ln>
                  <a:solidFill>
                    <a:schemeClr val="accent1"/>
                  </a:solidFill>
                  <a:effectLst/>
                  <a:uLnTx/>
                  <a:uFillTx/>
                  <a:latin typeface="+mj-ea"/>
                  <a:ea typeface="+mj-ea"/>
                </a:endParaRPr>
              </a:p>
            </p:txBody>
          </p:sp>
          <p:sp>
            <p:nvSpPr>
              <p:cNvPr id="38" name="矩形 37"/>
              <p:cNvSpPr/>
              <p:nvPr>
                <p:custDataLst>
                  <p:tags r:id="rId8"/>
                </p:custDataLst>
              </p:nvPr>
            </p:nvSpPr>
            <p:spPr>
              <a:xfrm>
                <a:off x="1882661" y="2163819"/>
                <a:ext cx="2171940" cy="370840"/>
              </a:xfrm>
              <a:prstGeom prst="rect">
                <a:avLst/>
              </a:prstGeom>
            </p:spPr>
            <p:txBody>
              <a:bodyPr wrap="square">
                <a:spAutoFit/>
              </a:bodyPr>
              <a:p>
                <a:pPr marL="0" marR="0" lvl="0" indent="0" algn="just"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solidFill>
                  <a:effectLst/>
                  <a:uLnTx/>
                  <a:uFillTx/>
                  <a:latin typeface="+mn-ea"/>
                </a:endParaRPr>
              </a:p>
            </p:txBody>
          </p:sp>
        </p:grpSp>
      </p:grpSp>
      <p:grpSp>
        <p:nvGrpSpPr>
          <p:cNvPr id="3" name="组合 2"/>
          <p:cNvGrpSpPr/>
          <p:nvPr>
            <p:custDataLst>
              <p:tags r:id="rId9"/>
            </p:custDataLst>
          </p:nvPr>
        </p:nvGrpSpPr>
        <p:grpSpPr>
          <a:xfrm>
            <a:off x="1702435" y="3561715"/>
            <a:ext cx="3806091" cy="1567180"/>
            <a:chOff x="1437466" y="1173822"/>
            <a:chExt cx="3806341" cy="1587288"/>
          </a:xfrm>
        </p:grpSpPr>
        <p:cxnSp>
          <p:nvCxnSpPr>
            <p:cNvPr id="4" name="形状21"/>
            <p:cNvCxnSpPr/>
            <p:nvPr>
              <p:custDataLst>
                <p:tags r:id="rId10"/>
              </p:custDataLst>
            </p:nvPr>
          </p:nvCxnSpPr>
          <p:spPr>
            <a:xfrm>
              <a:off x="1719671" y="1727231"/>
              <a:ext cx="3175" cy="708105"/>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形状2"/>
            <p:cNvSpPr/>
            <p:nvPr>
              <p:custDataLst>
                <p:tags r:id="rId11"/>
              </p:custDataLst>
            </p:nvPr>
          </p:nvSpPr>
          <p:spPr>
            <a:xfrm>
              <a:off x="1437466" y="1173822"/>
              <a:ext cx="2163857" cy="481151"/>
            </a:xfrm>
            <a:prstGeom prst="roundRect">
              <a:avLst>
                <a:gd name="adj" fmla="val 204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600" b="0" i="0" u="none" strike="noStrike" kern="1200" cap="none" spc="0" normalizeH="0" baseline="0" noProof="0" dirty="0">
                <a:ln>
                  <a:noFill/>
                </a:ln>
                <a:solidFill>
                  <a:prstClr val="white"/>
                </a:solidFill>
                <a:effectLst/>
                <a:uLnTx/>
                <a:uFillTx/>
                <a:latin typeface="+mn-ea"/>
              </a:endParaRPr>
            </a:p>
          </p:txBody>
        </p:sp>
        <p:sp>
          <p:nvSpPr>
            <p:cNvPr id="6" name="文本框 5"/>
            <p:cNvSpPr txBox="1"/>
            <p:nvPr>
              <p:custDataLst>
                <p:tags r:id="rId12"/>
              </p:custDataLst>
            </p:nvPr>
          </p:nvSpPr>
          <p:spPr>
            <a:xfrm>
              <a:off x="2154223" y="1223152"/>
              <a:ext cx="1238417" cy="3730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j-ea"/>
                  <a:ea typeface="+mj-ea"/>
                </a:rPr>
                <a:t>Part 02</a:t>
              </a:r>
              <a:endParaRPr kumimoji="0" lang="zh-CN" altLang="en-US" sz="1800" b="0" i="0" u="none" strike="noStrike" kern="1200" cap="none" spc="0" normalizeH="0" baseline="0" noProof="0" dirty="0">
                <a:ln>
                  <a:noFill/>
                </a:ln>
                <a:solidFill>
                  <a:prstClr val="white"/>
                </a:solidFill>
                <a:effectLst/>
                <a:uLnTx/>
                <a:uFillTx/>
                <a:latin typeface="+mj-ea"/>
                <a:ea typeface="+mj-ea"/>
              </a:endParaRPr>
            </a:p>
          </p:txBody>
        </p:sp>
        <p:sp>
          <p:nvSpPr>
            <p:cNvPr id="7" name="等腰三角形 6"/>
            <p:cNvSpPr/>
            <p:nvPr>
              <p:custDataLst>
                <p:tags r:id="rId13"/>
              </p:custDataLst>
            </p:nvPr>
          </p:nvSpPr>
          <p:spPr>
            <a:xfrm rot="5400000">
              <a:off x="1701205" y="1307957"/>
              <a:ext cx="267740" cy="23081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8" name="圆形1"/>
            <p:cNvSpPr/>
            <p:nvPr>
              <p:custDataLst>
                <p:tags r:id="rId14"/>
              </p:custDataLst>
            </p:nvPr>
          </p:nvSpPr>
          <p:spPr>
            <a:xfrm>
              <a:off x="1556681" y="2435132"/>
              <a:ext cx="325979" cy="325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mn-ea"/>
              </a:endParaRPr>
            </a:p>
          </p:txBody>
        </p:sp>
        <p:grpSp>
          <p:nvGrpSpPr>
            <p:cNvPr id="9" name="组合 8"/>
            <p:cNvGrpSpPr/>
            <p:nvPr/>
          </p:nvGrpSpPr>
          <p:grpSpPr>
            <a:xfrm>
              <a:off x="1950481" y="1849756"/>
              <a:ext cx="3293326" cy="717467"/>
              <a:chOff x="1882660" y="1817192"/>
              <a:chExt cx="3293326" cy="717467"/>
            </a:xfrm>
          </p:grpSpPr>
          <p:sp>
            <p:nvSpPr>
              <p:cNvPr id="10" name="矩形 9"/>
              <p:cNvSpPr/>
              <p:nvPr>
                <p:custDataLst>
                  <p:tags r:id="rId15"/>
                </p:custDataLst>
              </p:nvPr>
            </p:nvSpPr>
            <p:spPr>
              <a:xfrm>
                <a:off x="1882660" y="1817192"/>
                <a:ext cx="3293326" cy="4038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b="1" noProof="0" dirty="0">
                    <a:ln>
                      <a:noFill/>
                    </a:ln>
                    <a:solidFill>
                      <a:srgbClr val="8EA69E"/>
                    </a:solidFill>
                    <a:effectLst/>
                    <a:uLnTx/>
                    <a:uFillTx/>
                    <a:latin typeface="思源宋体 CN Heavy" panose="02020900000000000000" charset="-122"/>
                    <a:ea typeface="思源宋体 CN Heavy" panose="02020900000000000000" charset="-122"/>
                    <a:sym typeface="+mn-ea"/>
                  </a:rPr>
                  <a:t>校园欺凌需承担的法律后果</a:t>
                </a:r>
                <a:endParaRPr kumimoji="0" lang="zh-CN" altLang="en-US" sz="2000" b="0" i="0" u="none" strike="noStrike" kern="1200" cap="none" spc="0" normalizeH="0" baseline="0" noProof="0" dirty="0">
                  <a:ln>
                    <a:noFill/>
                  </a:ln>
                  <a:solidFill>
                    <a:schemeClr val="accent1"/>
                  </a:solidFill>
                  <a:effectLst/>
                  <a:uLnTx/>
                  <a:uFillTx/>
                  <a:latin typeface="+mj-ea"/>
                  <a:ea typeface="+mj-ea"/>
                </a:endParaRPr>
              </a:p>
            </p:txBody>
          </p:sp>
          <p:sp>
            <p:nvSpPr>
              <p:cNvPr id="11" name="矩形 10"/>
              <p:cNvSpPr/>
              <p:nvPr>
                <p:custDataLst>
                  <p:tags r:id="rId16"/>
                </p:custDataLst>
              </p:nvPr>
            </p:nvSpPr>
            <p:spPr>
              <a:xfrm>
                <a:off x="1882661" y="2163819"/>
                <a:ext cx="2171940" cy="370840"/>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solidFill>
                  <a:effectLst/>
                  <a:uLnTx/>
                  <a:uFillTx/>
                  <a:latin typeface="+mn-ea"/>
                </a:endParaRPr>
              </a:p>
            </p:txBody>
          </p:sp>
        </p:grpSp>
      </p:grpSp>
      <p:grpSp>
        <p:nvGrpSpPr>
          <p:cNvPr id="12" name="组合 11"/>
          <p:cNvGrpSpPr/>
          <p:nvPr>
            <p:custDataLst>
              <p:tags r:id="rId17"/>
            </p:custDataLst>
          </p:nvPr>
        </p:nvGrpSpPr>
        <p:grpSpPr>
          <a:xfrm>
            <a:off x="7382510" y="1564640"/>
            <a:ext cx="3604797" cy="1567180"/>
            <a:chOff x="1437466" y="1173822"/>
            <a:chExt cx="3605033" cy="1587288"/>
          </a:xfrm>
        </p:grpSpPr>
        <p:cxnSp>
          <p:nvCxnSpPr>
            <p:cNvPr id="13" name="形状21"/>
            <p:cNvCxnSpPr/>
            <p:nvPr>
              <p:custDataLst>
                <p:tags r:id="rId18"/>
              </p:custDataLst>
            </p:nvPr>
          </p:nvCxnSpPr>
          <p:spPr>
            <a:xfrm>
              <a:off x="1719671" y="1727231"/>
              <a:ext cx="3175" cy="708105"/>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 name="形状2"/>
            <p:cNvSpPr/>
            <p:nvPr>
              <p:custDataLst>
                <p:tags r:id="rId19"/>
              </p:custDataLst>
            </p:nvPr>
          </p:nvSpPr>
          <p:spPr>
            <a:xfrm>
              <a:off x="1437466" y="1173822"/>
              <a:ext cx="2163857" cy="481151"/>
            </a:xfrm>
            <a:prstGeom prst="roundRect">
              <a:avLst>
                <a:gd name="adj" fmla="val 204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600" b="0" i="0" u="none" strike="noStrike" kern="1200" cap="none" spc="0" normalizeH="0" baseline="0" noProof="0" dirty="0">
                <a:ln>
                  <a:noFill/>
                </a:ln>
                <a:solidFill>
                  <a:prstClr val="white"/>
                </a:solidFill>
                <a:effectLst/>
                <a:uLnTx/>
                <a:uFillTx/>
                <a:latin typeface="+mn-ea"/>
              </a:endParaRPr>
            </a:p>
          </p:txBody>
        </p:sp>
        <p:sp>
          <p:nvSpPr>
            <p:cNvPr id="15" name="文本框 14"/>
            <p:cNvSpPr txBox="1"/>
            <p:nvPr>
              <p:custDataLst>
                <p:tags r:id="rId20"/>
              </p:custDataLst>
            </p:nvPr>
          </p:nvSpPr>
          <p:spPr>
            <a:xfrm>
              <a:off x="2154223" y="1223152"/>
              <a:ext cx="1238417" cy="373026"/>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j-ea"/>
                  <a:ea typeface="+mj-ea"/>
                </a:rPr>
                <a:t>Part 03</a:t>
              </a:r>
              <a:endParaRPr kumimoji="0" lang="zh-CN" altLang="en-US" sz="1800" b="0" i="0" u="none" strike="noStrike" kern="1200" cap="none" spc="0" normalizeH="0" baseline="0" noProof="0" dirty="0">
                <a:ln>
                  <a:noFill/>
                </a:ln>
                <a:solidFill>
                  <a:prstClr val="white"/>
                </a:solidFill>
                <a:effectLst/>
                <a:uLnTx/>
                <a:uFillTx/>
                <a:latin typeface="+mj-ea"/>
                <a:ea typeface="+mj-ea"/>
              </a:endParaRPr>
            </a:p>
          </p:txBody>
        </p:sp>
        <p:sp>
          <p:nvSpPr>
            <p:cNvPr id="16" name="等腰三角形 15"/>
            <p:cNvSpPr/>
            <p:nvPr>
              <p:custDataLst>
                <p:tags r:id="rId21"/>
              </p:custDataLst>
            </p:nvPr>
          </p:nvSpPr>
          <p:spPr>
            <a:xfrm rot="5400000">
              <a:off x="1701205" y="1307957"/>
              <a:ext cx="267740" cy="23081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n-ea"/>
              </a:endParaRPr>
            </a:p>
          </p:txBody>
        </p:sp>
        <p:sp>
          <p:nvSpPr>
            <p:cNvPr id="17" name="圆形1"/>
            <p:cNvSpPr/>
            <p:nvPr>
              <p:custDataLst>
                <p:tags r:id="rId22"/>
              </p:custDataLst>
            </p:nvPr>
          </p:nvSpPr>
          <p:spPr>
            <a:xfrm>
              <a:off x="1556681" y="2435132"/>
              <a:ext cx="325979" cy="325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a:latin typeface="+mn-ea"/>
              </a:endParaRPr>
            </a:p>
          </p:txBody>
        </p:sp>
        <p:grpSp>
          <p:nvGrpSpPr>
            <p:cNvPr id="18" name="组合 17"/>
            <p:cNvGrpSpPr/>
            <p:nvPr/>
          </p:nvGrpSpPr>
          <p:grpSpPr>
            <a:xfrm>
              <a:off x="1950481" y="1849756"/>
              <a:ext cx="3092018" cy="717467"/>
              <a:chOff x="1882660" y="1817192"/>
              <a:chExt cx="3092018" cy="717467"/>
            </a:xfrm>
          </p:grpSpPr>
          <p:sp>
            <p:nvSpPr>
              <p:cNvPr id="19" name="矩形 18"/>
              <p:cNvSpPr/>
              <p:nvPr>
                <p:custDataLst>
                  <p:tags r:id="rId23"/>
                </p:custDataLst>
              </p:nvPr>
            </p:nvSpPr>
            <p:spPr>
              <a:xfrm>
                <a:off x="1882660" y="1817192"/>
                <a:ext cx="3092018" cy="403897"/>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b="1" noProof="0" dirty="0">
                    <a:ln>
                      <a:noFill/>
                    </a:ln>
                    <a:solidFill>
                      <a:srgbClr val="8EA69E"/>
                    </a:solidFill>
                    <a:effectLst/>
                    <a:uLnTx/>
                    <a:uFillTx/>
                    <a:latin typeface="思源宋体 CN Heavy" panose="02020900000000000000" charset="-122"/>
                    <a:ea typeface="思源宋体 CN Heavy" panose="02020900000000000000" charset="-122"/>
                    <a:sym typeface="+mn-ea"/>
                  </a:rPr>
                  <a:t>如何预防和应对校园欺凌</a:t>
                </a:r>
                <a:endParaRPr kumimoji="0" lang="zh-CN" altLang="en-US" sz="2000" b="0" i="0" u="none" strike="noStrike" kern="1200" cap="none" spc="0" normalizeH="0" baseline="0" noProof="0" dirty="0">
                  <a:ln>
                    <a:noFill/>
                  </a:ln>
                  <a:solidFill>
                    <a:schemeClr val="accent1"/>
                  </a:solidFill>
                  <a:effectLst/>
                  <a:uLnTx/>
                  <a:uFillTx/>
                  <a:latin typeface="+mj-ea"/>
                  <a:ea typeface="+mj-ea"/>
                </a:endParaRPr>
              </a:p>
            </p:txBody>
          </p:sp>
          <p:sp>
            <p:nvSpPr>
              <p:cNvPr id="20" name="矩形 19"/>
              <p:cNvSpPr/>
              <p:nvPr>
                <p:custDataLst>
                  <p:tags r:id="rId24"/>
                </p:custDataLst>
              </p:nvPr>
            </p:nvSpPr>
            <p:spPr>
              <a:xfrm>
                <a:off x="1882661" y="2163819"/>
                <a:ext cx="2171940" cy="370840"/>
              </a:xfrm>
              <a:prstGeom prst="rect">
                <a:avLst/>
              </a:prstGeom>
            </p:spPr>
            <p:txBody>
              <a:bodyPr wrap="square">
                <a:spAutoFit/>
              </a:bodyPr>
              <a:p>
                <a:pPr marL="0" marR="0" lvl="0" indent="0" algn="just"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solidFill>
                  <a:effectLst/>
                  <a:uLnTx/>
                  <a:uFillTx/>
                  <a:latin typeface="+mn-ea"/>
                </a:endParaRPr>
              </a:p>
            </p:txBody>
          </p:sp>
        </p:grpSp>
      </p:grpSp>
      <p:grpSp>
        <p:nvGrpSpPr>
          <p:cNvPr id="21" name="组合 20"/>
          <p:cNvGrpSpPr/>
          <p:nvPr>
            <p:custDataLst>
              <p:tags r:id="rId25"/>
            </p:custDataLst>
          </p:nvPr>
        </p:nvGrpSpPr>
        <p:grpSpPr>
          <a:xfrm>
            <a:off x="7382510" y="3584575"/>
            <a:ext cx="3806091" cy="1567180"/>
            <a:chOff x="1437466" y="1173822"/>
            <a:chExt cx="3806341" cy="1587288"/>
          </a:xfrm>
        </p:grpSpPr>
        <p:cxnSp>
          <p:nvCxnSpPr>
            <p:cNvPr id="22" name="形状21"/>
            <p:cNvCxnSpPr/>
            <p:nvPr>
              <p:custDataLst>
                <p:tags r:id="rId26"/>
              </p:custDataLst>
            </p:nvPr>
          </p:nvCxnSpPr>
          <p:spPr>
            <a:xfrm>
              <a:off x="1719671" y="1727231"/>
              <a:ext cx="3175" cy="708105"/>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3" name="形状2"/>
            <p:cNvSpPr/>
            <p:nvPr>
              <p:custDataLst>
                <p:tags r:id="rId27"/>
              </p:custDataLst>
            </p:nvPr>
          </p:nvSpPr>
          <p:spPr>
            <a:xfrm>
              <a:off x="1437466" y="1173822"/>
              <a:ext cx="2163857" cy="481151"/>
            </a:xfrm>
            <a:prstGeom prst="roundRect">
              <a:avLst>
                <a:gd name="adj" fmla="val 204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600" b="0" i="0" u="none" strike="noStrike" kern="1200" cap="none" spc="0" normalizeH="0" baseline="0" noProof="0" dirty="0">
                <a:ln>
                  <a:noFill/>
                </a:ln>
                <a:solidFill>
                  <a:prstClr val="white"/>
                </a:solidFill>
                <a:effectLst/>
                <a:uLnTx/>
                <a:uFillTx/>
                <a:latin typeface="+mn-ea"/>
              </a:endParaRPr>
            </a:p>
          </p:txBody>
        </p:sp>
        <p:sp>
          <p:nvSpPr>
            <p:cNvPr id="24" name="文本框 23"/>
            <p:cNvSpPr txBox="1"/>
            <p:nvPr>
              <p:custDataLst>
                <p:tags r:id="rId28"/>
              </p:custDataLst>
            </p:nvPr>
          </p:nvSpPr>
          <p:spPr>
            <a:xfrm>
              <a:off x="2154223" y="1223152"/>
              <a:ext cx="1238417" cy="373026"/>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j-ea"/>
                  <a:ea typeface="+mj-ea"/>
                </a:rPr>
                <a:t>Part 04</a:t>
              </a:r>
              <a:endParaRPr kumimoji="0" lang="zh-CN" altLang="en-US" sz="1800" b="0" i="0" u="none" strike="noStrike" kern="1200" cap="none" spc="0" normalizeH="0" baseline="0" noProof="0" dirty="0">
                <a:ln>
                  <a:noFill/>
                </a:ln>
                <a:solidFill>
                  <a:prstClr val="white"/>
                </a:solidFill>
                <a:effectLst/>
                <a:uLnTx/>
                <a:uFillTx/>
                <a:latin typeface="+mj-ea"/>
                <a:ea typeface="+mj-ea"/>
              </a:endParaRPr>
            </a:p>
          </p:txBody>
        </p:sp>
        <p:sp>
          <p:nvSpPr>
            <p:cNvPr id="25" name="等腰三角形 24"/>
            <p:cNvSpPr/>
            <p:nvPr>
              <p:custDataLst>
                <p:tags r:id="rId29"/>
              </p:custDataLst>
            </p:nvPr>
          </p:nvSpPr>
          <p:spPr>
            <a:xfrm rot="5400000">
              <a:off x="1701205" y="1307957"/>
              <a:ext cx="267740" cy="23081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mn-ea"/>
              </a:endParaRPr>
            </a:p>
          </p:txBody>
        </p:sp>
        <p:sp>
          <p:nvSpPr>
            <p:cNvPr id="26" name="圆形1"/>
            <p:cNvSpPr/>
            <p:nvPr>
              <p:custDataLst>
                <p:tags r:id="rId30"/>
              </p:custDataLst>
            </p:nvPr>
          </p:nvSpPr>
          <p:spPr>
            <a:xfrm>
              <a:off x="1556681" y="2435132"/>
              <a:ext cx="325979" cy="3259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50000"/>
                </a:lnSpc>
              </a:pPr>
              <a:endParaRPr lang="en-US">
                <a:latin typeface="+mn-ea"/>
              </a:endParaRPr>
            </a:p>
          </p:txBody>
        </p:sp>
        <p:grpSp>
          <p:nvGrpSpPr>
            <p:cNvPr id="27" name="组合 26"/>
            <p:cNvGrpSpPr/>
            <p:nvPr/>
          </p:nvGrpSpPr>
          <p:grpSpPr>
            <a:xfrm>
              <a:off x="1950481" y="1849756"/>
              <a:ext cx="3293326" cy="717467"/>
              <a:chOff x="1882660" y="1817192"/>
              <a:chExt cx="3293326" cy="717467"/>
            </a:xfrm>
          </p:grpSpPr>
          <p:sp>
            <p:nvSpPr>
              <p:cNvPr id="28" name="矩形 27"/>
              <p:cNvSpPr/>
              <p:nvPr>
                <p:custDataLst>
                  <p:tags r:id="rId31"/>
                </p:custDataLst>
              </p:nvPr>
            </p:nvSpPr>
            <p:spPr>
              <a:xfrm>
                <a:off x="1882660" y="1817192"/>
                <a:ext cx="3293326" cy="403897"/>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b="1" noProof="0" dirty="0">
                    <a:ln>
                      <a:noFill/>
                    </a:ln>
                    <a:solidFill>
                      <a:srgbClr val="8EA69E"/>
                    </a:solidFill>
                    <a:effectLst/>
                    <a:uLnTx/>
                    <a:uFillTx/>
                    <a:latin typeface="思源宋体 CN Heavy" panose="02020900000000000000" charset="-122"/>
                    <a:ea typeface="思源宋体 CN Heavy" panose="02020900000000000000" charset="-122"/>
                    <a:sym typeface="+mn-ea"/>
                  </a:rPr>
                  <a:t>典型案例</a:t>
                </a:r>
                <a:endParaRPr kumimoji="0" lang="zh-CN" altLang="en-US" sz="2000" b="0" i="0" u="none" strike="noStrike" kern="1200" cap="none" spc="0" normalizeH="0" baseline="0" noProof="0" dirty="0">
                  <a:ln>
                    <a:noFill/>
                  </a:ln>
                  <a:solidFill>
                    <a:schemeClr val="accent1"/>
                  </a:solidFill>
                  <a:effectLst/>
                  <a:uLnTx/>
                  <a:uFillTx/>
                  <a:latin typeface="+mj-ea"/>
                  <a:ea typeface="+mj-ea"/>
                </a:endParaRPr>
              </a:p>
            </p:txBody>
          </p:sp>
          <p:sp>
            <p:nvSpPr>
              <p:cNvPr id="29" name="矩形 28"/>
              <p:cNvSpPr/>
              <p:nvPr>
                <p:custDataLst>
                  <p:tags r:id="rId32"/>
                </p:custDataLst>
              </p:nvPr>
            </p:nvSpPr>
            <p:spPr>
              <a:xfrm>
                <a:off x="1882661" y="2163819"/>
                <a:ext cx="2171940" cy="370840"/>
              </a:xfrm>
              <a:prstGeom prst="rect">
                <a:avLst/>
              </a:prstGeom>
            </p:spPr>
            <p:txBody>
              <a:bodyPr wrap="square">
                <a:spAutoFit/>
              </a:bodyPr>
              <a:p>
                <a:pPr marL="0" marR="0" lvl="0" indent="0" algn="just"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solidFill>
                  <a:effectLst/>
                  <a:uLnTx/>
                  <a:uFillTx/>
                  <a:latin typeface="+mn-ea"/>
                </a:endParaRPr>
              </a:p>
            </p:txBody>
          </p:sp>
        </p:gr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5278" y="553132"/>
            <a:ext cx="11321444" cy="7634514"/>
            <a:chOff x="823142" y="2086076"/>
            <a:chExt cx="10305820" cy="3449601"/>
          </a:xfrm>
        </p:grpSpPr>
        <p:pic>
          <p:nvPicPr>
            <p:cNvPr id="7" name="图片 6"/>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a:stretch>
              <a:fillRect/>
            </a:stretch>
          </p:blipFill>
          <p:spPr>
            <a:xfrm rot="10800000" flipH="1">
              <a:off x="823142" y="2113669"/>
              <a:ext cx="370223" cy="2437988"/>
            </a:xfrm>
            <a:prstGeom prst="rect">
              <a:avLst/>
            </a:prstGeom>
          </p:spPr>
        </p:pic>
        <p:pic>
          <p:nvPicPr>
            <p:cNvPr id="8" name="佳佳PPT"/>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a:stretch>
              <a:fillRect/>
            </a:stretch>
          </p:blipFill>
          <p:spPr>
            <a:xfrm rot="10800000">
              <a:off x="10750358" y="2086076"/>
              <a:ext cx="378604" cy="2493175"/>
            </a:xfrm>
            <a:prstGeom prst="rect">
              <a:avLst/>
            </a:prstGeom>
          </p:spPr>
        </p:pic>
        <p:pic>
          <p:nvPicPr>
            <p:cNvPr id="9" name="图片 8"/>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l="22596"/>
            <a:stretch>
              <a:fillRect/>
            </a:stretch>
          </p:blipFill>
          <p:spPr>
            <a:xfrm rot="5400000" flipH="1">
              <a:off x="5216166" y="-46128"/>
              <a:ext cx="1410009" cy="9753602"/>
            </a:xfrm>
            <a:prstGeom prst="rect">
              <a:avLst/>
            </a:prstGeom>
          </p:spPr>
        </p:pic>
        <p:sp>
          <p:nvSpPr>
            <p:cNvPr id="10" name="矩形 9"/>
            <p:cNvSpPr/>
            <p:nvPr/>
          </p:nvSpPr>
          <p:spPr>
            <a:xfrm>
              <a:off x="1091984" y="2160314"/>
              <a:ext cx="9753603" cy="2437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endParaRPr>
            </a:p>
          </p:txBody>
        </p:sp>
      </p:grpSp>
      <p:pic>
        <p:nvPicPr>
          <p:cNvPr id="5" name="图片 4"/>
          <p:cNvPicPr>
            <a:picLocks noChangeAspect="1"/>
          </p:cNvPicPr>
          <p:nvPr/>
        </p:nvPicPr>
        <p:blipFill>
          <a:blip r:embed="rId3">
            <a:extLst>
              <a:ext uri="{28A0092B-C50C-407E-A947-70E740481C1C}">
                <a14:useLocalDpi xmlns:a14="http://schemas.microsoft.com/office/drawing/2010/main" val="0"/>
              </a:ext>
            </a:extLst>
          </a:blip>
          <a:srcRect l="6788" b="21353"/>
          <a:stretch>
            <a:fillRect/>
          </a:stretch>
        </p:blipFill>
        <p:spPr>
          <a:xfrm>
            <a:off x="0" y="362585"/>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grpSp>
        <p:nvGrpSpPr>
          <p:cNvPr id="2" name="组合 1"/>
          <p:cNvGrpSpPr/>
          <p:nvPr/>
        </p:nvGrpSpPr>
        <p:grpSpPr>
          <a:xfrm>
            <a:off x="2975471" y="2494403"/>
            <a:ext cx="5779026" cy="1056394"/>
            <a:chOff x="6152445" y="1493499"/>
            <a:chExt cx="3973688" cy="726382"/>
          </a:xfrm>
        </p:grpSpPr>
        <p:grpSp>
          <p:nvGrpSpPr>
            <p:cNvPr id="3" name="组合 2"/>
            <p:cNvGrpSpPr/>
            <p:nvPr/>
          </p:nvGrpSpPr>
          <p:grpSpPr>
            <a:xfrm>
              <a:off x="6152445" y="1493499"/>
              <a:ext cx="880533" cy="726382"/>
              <a:chOff x="5892800" y="1361792"/>
              <a:chExt cx="1053875" cy="869378"/>
            </a:xfrm>
          </p:grpSpPr>
          <p:sp>
            <p:nvSpPr>
              <p:cNvPr id="12" name="佳佳PPT"/>
              <p:cNvSpPr/>
              <p:nvPr/>
            </p:nvSpPr>
            <p:spPr>
              <a:xfrm>
                <a:off x="5892800" y="1361792"/>
                <a:ext cx="835186" cy="83518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3" name="椭圆 12"/>
              <p:cNvSpPr/>
              <p:nvPr/>
            </p:nvSpPr>
            <p:spPr>
              <a:xfrm>
                <a:off x="6069584" y="1395984"/>
                <a:ext cx="835186" cy="835186"/>
              </a:xfrm>
              <a:prstGeom prst="ellipse">
                <a:avLst/>
              </a:prstGeom>
              <a:solidFill>
                <a:schemeClr val="bg1"/>
              </a:solidFill>
              <a:ln>
                <a:noFill/>
              </a:ln>
              <a:effectLst>
                <a:outerShdw blurRad="482600" sx="103000" sy="103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14" name="佳佳PPT"/>
              <p:cNvSpPr txBox="1"/>
              <p:nvPr/>
            </p:nvSpPr>
            <p:spPr>
              <a:xfrm>
                <a:off x="6027678" y="1509766"/>
                <a:ext cx="918997" cy="6332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chemeClr val="accent1"/>
                    </a:solidFill>
                    <a:effectLst/>
                    <a:uLnTx/>
                    <a:uFillTx/>
                    <a:latin typeface="+mj-ea"/>
                    <a:ea typeface="+mj-ea"/>
                    <a:cs typeface="+mn-cs"/>
                  </a:rPr>
                  <a:t>01</a:t>
                </a:r>
                <a:endParaRPr kumimoji="0" lang="zh-CN" altLang="en-US" sz="4400" b="1" i="0" u="none" strike="noStrike" kern="1200" cap="none" spc="0" normalizeH="0" baseline="0" noProof="0" dirty="0">
                  <a:ln>
                    <a:noFill/>
                  </a:ln>
                  <a:solidFill>
                    <a:schemeClr val="accent1"/>
                  </a:solidFill>
                  <a:effectLst/>
                  <a:uLnTx/>
                  <a:uFillTx/>
                  <a:latin typeface="+mj-ea"/>
                  <a:ea typeface="+mj-ea"/>
                  <a:cs typeface="+mn-cs"/>
                </a:endParaRPr>
              </a:p>
            </p:txBody>
          </p:sp>
        </p:grpSp>
        <p:sp>
          <p:nvSpPr>
            <p:cNvPr id="4" name="文本框 3"/>
            <p:cNvSpPr txBox="1"/>
            <p:nvPr/>
          </p:nvSpPr>
          <p:spPr>
            <a:xfrm>
              <a:off x="7180684" y="1566266"/>
              <a:ext cx="2945449" cy="5283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accent1"/>
                  </a:solidFill>
                  <a:effectLst/>
                  <a:uLnTx/>
                  <a:uFillTx/>
                  <a:latin typeface="+mj-ea"/>
                  <a:ea typeface="+mj-ea"/>
                  <a:cs typeface="+mn-cs"/>
                </a:rPr>
                <a:t>了解校园欺凌</a:t>
              </a:r>
              <a:endParaRPr kumimoji="0" lang="zh-CN" altLang="en-US" sz="4400" b="1" i="0" u="none" strike="noStrike" kern="1200" cap="none" spc="0" normalizeH="0" baseline="0" noProof="0" dirty="0">
                <a:ln>
                  <a:noFill/>
                </a:ln>
                <a:solidFill>
                  <a:schemeClr val="accent1"/>
                </a:solidFill>
                <a:effectLst/>
                <a:uLnTx/>
                <a:uFillTx/>
                <a:latin typeface="+mj-ea"/>
                <a:ea typeface="+mj-ea"/>
                <a:cs typeface="+mn-cs"/>
              </a:endParaRPr>
            </a:p>
          </p:txBody>
        </p:sp>
        <p:cxnSp>
          <p:nvCxnSpPr>
            <p:cNvPr id="11" name="佳佳PPT"/>
            <p:cNvCxnSpPr/>
            <p:nvPr/>
          </p:nvCxnSpPr>
          <p:spPr>
            <a:xfrm>
              <a:off x="7293769" y="2105964"/>
              <a:ext cx="2731911"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 name="佳佳PPT"/>
          <p:cNvSpPr/>
          <p:nvPr/>
        </p:nvSpPr>
        <p:spPr>
          <a:xfrm>
            <a:off x="3190101" y="2536313"/>
            <a:ext cx="1014847" cy="101484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190563" y="307051"/>
            <a:ext cx="3830330" cy="8299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rPr>
              <a:t>什么是校园欺凌</a:t>
            </a:r>
            <a:endPar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endParaRPr>
          </a:p>
        </p:txBody>
      </p:sp>
      <p:cxnSp>
        <p:nvCxnSpPr>
          <p:cNvPr id="4" name="直接连接符 3"/>
          <p:cNvCxnSpPr/>
          <p:nvPr/>
        </p:nvCxnSpPr>
        <p:spPr>
          <a:xfrm>
            <a:off x="5624413" y="1095993"/>
            <a:ext cx="94268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767335" y="1522496"/>
            <a:ext cx="2682358"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rPr>
              <a:t>反对校园欺凌</a:t>
            </a:r>
            <a:endParaRPr kumimoji="0" lang="zh-CN" altLang="en-US" sz="2400" b="0"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endParaRPr>
          </a:p>
        </p:txBody>
      </p:sp>
      <p:cxnSp>
        <p:nvCxnSpPr>
          <p:cNvPr id="28" name="直接连接符 27"/>
          <p:cNvCxnSpPr/>
          <p:nvPr/>
        </p:nvCxnSpPr>
        <p:spPr>
          <a:xfrm>
            <a:off x="1073836" y="2138548"/>
            <a:ext cx="3560712"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739679" y="2114419"/>
            <a:ext cx="798390" cy="482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pic>
        <p:nvPicPr>
          <p:cNvPr id="17" name="图片 16"/>
          <p:cNvPicPr>
            <a:picLocks noChangeAspect="1"/>
          </p:cNvPicPr>
          <p:nvPr/>
        </p:nvPicPr>
        <p:blipFill>
          <a:blip r:embed="rId1"/>
          <a:stretch>
            <a:fillRect/>
          </a:stretch>
        </p:blipFill>
        <p:spPr>
          <a:xfrm>
            <a:off x="1068070" y="2237740"/>
            <a:ext cx="3566160" cy="3646805"/>
          </a:xfrm>
          <a:prstGeom prst="rect">
            <a:avLst/>
          </a:prstGeom>
        </p:spPr>
      </p:pic>
      <p:pic>
        <p:nvPicPr>
          <p:cNvPr id="25" name="图片 24"/>
          <p:cNvPicPr>
            <a:picLocks noChangeAspect="1"/>
          </p:cNvPicPr>
          <p:nvPr/>
        </p:nvPicPr>
        <p:blipFill>
          <a:blip r:embed="rId2"/>
          <a:stretch>
            <a:fillRect/>
          </a:stretch>
        </p:blipFill>
        <p:spPr>
          <a:xfrm>
            <a:off x="4917440" y="1715135"/>
            <a:ext cx="3228975" cy="4305935"/>
          </a:xfrm>
          <a:prstGeom prst="rect">
            <a:avLst/>
          </a:prstGeom>
        </p:spPr>
      </p:pic>
      <p:sp>
        <p:nvSpPr>
          <p:cNvPr id="9" name="文本框 8"/>
          <p:cNvSpPr txBox="1"/>
          <p:nvPr/>
        </p:nvSpPr>
        <p:spPr>
          <a:xfrm>
            <a:off x="8297545" y="2162810"/>
            <a:ext cx="3005455" cy="2216150"/>
          </a:xfrm>
          <a:prstGeom prst="rect">
            <a:avLst/>
          </a:prstGeom>
          <a:noFill/>
        </p:spPr>
        <p:txBody>
          <a:bodyPr wrap="square" rtlCol="0">
            <a:noAutofit/>
          </a:bodyPr>
          <a:p>
            <a:r>
              <a:rPr lang="zh-CN" altLang="en-US" sz="1600" noProof="0" dirty="0">
                <a:ln>
                  <a:noFill/>
                </a:ln>
                <a:solidFill>
                  <a:prstClr val="black"/>
                </a:solidFill>
                <a:effectLst/>
                <a:uLnTx/>
                <a:uFillTx/>
                <a:latin typeface="思源黑体 CN Regular" panose="020B0500000000000000" charset="-122"/>
                <a:ea typeface="思源黑体 CN Regular" panose="020B0500000000000000" charset="-122"/>
              </a:rPr>
              <a:t>校园欺凌是指在校园内外学生间一方(个体或群体)单次或多次蓄意或恶意通过肢体、语言及网络等手段实施欺负、侮辱，造成另一方(个体或群体)身体和心理伤害、财产损失或精神损害等的事件。</a:t>
            </a:r>
            <a:endParaRPr lang="zh-CN" altLang="en-US"/>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1"/>
            </p:custDataLst>
          </p:nvPr>
        </p:nvGrpSpPr>
        <p:grpSpPr>
          <a:xfrm rot="730214">
            <a:off x="4623261" y="1994782"/>
            <a:ext cx="3834017" cy="3712045"/>
            <a:chOff x="4347368" y="1629957"/>
            <a:chExt cx="4141788" cy="4010025"/>
          </a:xfrm>
        </p:grpSpPr>
        <p:sp>
          <p:nvSpPr>
            <p:cNvPr id="3" name="形状2"/>
            <p:cNvSpPr/>
            <p:nvPr>
              <p:custDataLst>
                <p:tags r:id="rId2"/>
              </p:custDataLst>
            </p:nvPr>
          </p:nvSpPr>
          <p:spPr bwMode="auto">
            <a:xfrm rot="607970">
              <a:off x="5830094" y="2028420"/>
              <a:ext cx="1125537" cy="1476375"/>
            </a:xfrm>
            <a:custGeom>
              <a:avLst/>
              <a:gdLst>
                <a:gd name="T0" fmla="*/ 524 w 524"/>
                <a:gd name="T1" fmla="*/ 526 h 688"/>
                <a:gd name="T2" fmla="*/ 0 w 524"/>
                <a:gd name="T3" fmla="*/ 0 h 688"/>
                <a:gd name="T4" fmla="*/ 0 w 524"/>
                <a:gd name="T5" fmla="*/ 108 h 688"/>
                <a:gd name="T6" fmla="*/ 24 w 524"/>
                <a:gd name="T7" fmla="*/ 96 h 688"/>
                <a:gd name="T8" fmla="*/ 31 w 524"/>
                <a:gd name="T9" fmla="*/ 91 h 688"/>
                <a:gd name="T10" fmla="*/ 31 w 524"/>
                <a:gd name="T11" fmla="*/ 91 h 688"/>
                <a:gd name="T12" fmla="*/ 31 w 524"/>
                <a:gd name="T13" fmla="*/ 91 h 688"/>
                <a:gd name="T14" fmla="*/ 70 w 524"/>
                <a:gd name="T15" fmla="*/ 77 h 688"/>
                <a:gd name="T16" fmla="*/ 145 w 524"/>
                <a:gd name="T17" fmla="*/ 147 h 688"/>
                <a:gd name="T18" fmla="*/ 76 w 524"/>
                <a:gd name="T19" fmla="*/ 222 h 688"/>
                <a:gd name="T20" fmla="*/ 28 w 524"/>
                <a:gd name="T21" fmla="*/ 207 h 688"/>
                <a:gd name="T22" fmla="*/ 20 w 524"/>
                <a:gd name="T23" fmla="*/ 199 h 688"/>
                <a:gd name="T24" fmla="*/ 0 w 524"/>
                <a:gd name="T25" fmla="*/ 188 h 688"/>
                <a:gd name="T26" fmla="*/ 0 w 524"/>
                <a:gd name="T27" fmla="*/ 282 h 688"/>
                <a:gd name="T28" fmla="*/ 242 w 524"/>
                <a:gd name="T29" fmla="*/ 526 h 688"/>
                <a:gd name="T30" fmla="*/ 242 w 524"/>
                <a:gd name="T31" fmla="*/ 532 h 688"/>
                <a:gd name="T32" fmla="*/ 345 w 524"/>
                <a:gd name="T33" fmla="*/ 532 h 688"/>
                <a:gd name="T34" fmla="*/ 335 w 524"/>
                <a:gd name="T35" fmla="*/ 568 h 688"/>
                <a:gd name="T36" fmla="*/ 329 w 524"/>
                <a:gd name="T37" fmla="*/ 575 h 688"/>
                <a:gd name="T38" fmla="*/ 329 w 524"/>
                <a:gd name="T39" fmla="*/ 576 h 688"/>
                <a:gd name="T40" fmla="*/ 329 w 524"/>
                <a:gd name="T41" fmla="*/ 576 h 688"/>
                <a:gd name="T42" fmla="*/ 317 w 524"/>
                <a:gd name="T43" fmla="*/ 615 h 688"/>
                <a:gd name="T44" fmla="*/ 390 w 524"/>
                <a:gd name="T45" fmla="*/ 688 h 688"/>
                <a:gd name="T46" fmla="*/ 463 w 524"/>
                <a:gd name="T47" fmla="*/ 615 h 688"/>
                <a:gd name="T48" fmla="*/ 445 w 524"/>
                <a:gd name="T49" fmla="*/ 568 h 688"/>
                <a:gd name="T50" fmla="*/ 437 w 524"/>
                <a:gd name="T51" fmla="*/ 560 h 688"/>
                <a:gd name="T52" fmla="*/ 424 w 524"/>
                <a:gd name="T53" fmla="*/ 532 h 688"/>
                <a:gd name="T54" fmla="*/ 523 w 524"/>
                <a:gd name="T55" fmla="*/ 532 h 688"/>
                <a:gd name="T56" fmla="*/ 524 w 524"/>
                <a:gd name="T57" fmla="*/ 526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4" h="688">
                  <a:moveTo>
                    <a:pt x="524" y="526"/>
                  </a:moveTo>
                  <a:cubicBezTo>
                    <a:pt x="524" y="236"/>
                    <a:pt x="289" y="2"/>
                    <a:pt x="0" y="0"/>
                  </a:cubicBezTo>
                  <a:cubicBezTo>
                    <a:pt x="0" y="108"/>
                    <a:pt x="0" y="108"/>
                    <a:pt x="0" y="108"/>
                  </a:cubicBezTo>
                  <a:cubicBezTo>
                    <a:pt x="7" y="107"/>
                    <a:pt x="15" y="103"/>
                    <a:pt x="24" y="96"/>
                  </a:cubicBezTo>
                  <a:cubicBezTo>
                    <a:pt x="26" y="94"/>
                    <a:pt x="28" y="93"/>
                    <a:pt x="31" y="91"/>
                  </a:cubicBezTo>
                  <a:cubicBezTo>
                    <a:pt x="31" y="91"/>
                    <a:pt x="31" y="91"/>
                    <a:pt x="31" y="91"/>
                  </a:cubicBezTo>
                  <a:cubicBezTo>
                    <a:pt x="31" y="91"/>
                    <a:pt x="31" y="91"/>
                    <a:pt x="31" y="91"/>
                  </a:cubicBezTo>
                  <a:cubicBezTo>
                    <a:pt x="42" y="83"/>
                    <a:pt x="55" y="78"/>
                    <a:pt x="70" y="77"/>
                  </a:cubicBezTo>
                  <a:cubicBezTo>
                    <a:pt x="110" y="75"/>
                    <a:pt x="144" y="107"/>
                    <a:pt x="145" y="147"/>
                  </a:cubicBezTo>
                  <a:cubicBezTo>
                    <a:pt x="147" y="187"/>
                    <a:pt x="116" y="220"/>
                    <a:pt x="76" y="222"/>
                  </a:cubicBezTo>
                  <a:cubicBezTo>
                    <a:pt x="58" y="223"/>
                    <a:pt x="41" y="217"/>
                    <a:pt x="28" y="207"/>
                  </a:cubicBezTo>
                  <a:cubicBezTo>
                    <a:pt x="25" y="204"/>
                    <a:pt x="22" y="202"/>
                    <a:pt x="20" y="199"/>
                  </a:cubicBezTo>
                  <a:cubicBezTo>
                    <a:pt x="20" y="199"/>
                    <a:pt x="11" y="191"/>
                    <a:pt x="0" y="188"/>
                  </a:cubicBezTo>
                  <a:cubicBezTo>
                    <a:pt x="0" y="282"/>
                    <a:pt x="0" y="282"/>
                    <a:pt x="0" y="282"/>
                  </a:cubicBezTo>
                  <a:cubicBezTo>
                    <a:pt x="134" y="283"/>
                    <a:pt x="242" y="392"/>
                    <a:pt x="242" y="526"/>
                  </a:cubicBezTo>
                  <a:cubicBezTo>
                    <a:pt x="242" y="528"/>
                    <a:pt x="242" y="530"/>
                    <a:pt x="242" y="532"/>
                  </a:cubicBezTo>
                  <a:cubicBezTo>
                    <a:pt x="345" y="532"/>
                    <a:pt x="345" y="532"/>
                    <a:pt x="345" y="532"/>
                  </a:cubicBezTo>
                  <a:cubicBezTo>
                    <a:pt x="347" y="541"/>
                    <a:pt x="345" y="553"/>
                    <a:pt x="335" y="568"/>
                  </a:cubicBezTo>
                  <a:cubicBezTo>
                    <a:pt x="333" y="570"/>
                    <a:pt x="331" y="573"/>
                    <a:pt x="329" y="575"/>
                  </a:cubicBezTo>
                  <a:cubicBezTo>
                    <a:pt x="329" y="575"/>
                    <a:pt x="329" y="575"/>
                    <a:pt x="329" y="576"/>
                  </a:cubicBezTo>
                  <a:cubicBezTo>
                    <a:pt x="329" y="576"/>
                    <a:pt x="329" y="576"/>
                    <a:pt x="329" y="576"/>
                  </a:cubicBezTo>
                  <a:cubicBezTo>
                    <a:pt x="322" y="587"/>
                    <a:pt x="317" y="601"/>
                    <a:pt x="317" y="615"/>
                  </a:cubicBezTo>
                  <a:cubicBezTo>
                    <a:pt x="317" y="655"/>
                    <a:pt x="350" y="688"/>
                    <a:pt x="390" y="688"/>
                  </a:cubicBezTo>
                  <a:cubicBezTo>
                    <a:pt x="430" y="688"/>
                    <a:pt x="463" y="655"/>
                    <a:pt x="463" y="615"/>
                  </a:cubicBezTo>
                  <a:cubicBezTo>
                    <a:pt x="463" y="597"/>
                    <a:pt x="456" y="581"/>
                    <a:pt x="445" y="568"/>
                  </a:cubicBezTo>
                  <a:cubicBezTo>
                    <a:pt x="443" y="565"/>
                    <a:pt x="440" y="562"/>
                    <a:pt x="437" y="560"/>
                  </a:cubicBezTo>
                  <a:cubicBezTo>
                    <a:pt x="437" y="560"/>
                    <a:pt x="424" y="547"/>
                    <a:pt x="424" y="532"/>
                  </a:cubicBezTo>
                  <a:cubicBezTo>
                    <a:pt x="523" y="532"/>
                    <a:pt x="523" y="532"/>
                    <a:pt x="523" y="532"/>
                  </a:cubicBezTo>
                  <a:cubicBezTo>
                    <a:pt x="524" y="530"/>
                    <a:pt x="524" y="528"/>
                    <a:pt x="524" y="526"/>
                  </a:cubicBezTo>
                  <a:close/>
                </a:path>
              </a:pathLst>
            </a:custGeom>
            <a:solidFill>
              <a:schemeClr val="accent1"/>
            </a:solidFill>
            <a:ln w="38100">
              <a:solidFill>
                <a:schemeClr val="bg1"/>
              </a:solidFill>
            </a:ln>
          </p:spPr>
          <p:txBody>
            <a:bodyPr lIns="68580" tIns="34290" rIns="68580" bIns="3429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015" b="0" i="0" u="none" strike="noStrike" kern="1200" cap="none" spc="0" normalizeH="0" baseline="0" noProof="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p:txBody>
        </p:sp>
        <p:sp>
          <p:nvSpPr>
            <p:cNvPr id="4" name="形状2"/>
            <p:cNvSpPr/>
            <p:nvPr>
              <p:custDataLst>
                <p:tags r:id="rId3"/>
              </p:custDataLst>
            </p:nvPr>
          </p:nvSpPr>
          <p:spPr bwMode="auto">
            <a:xfrm rot="607970">
              <a:off x="4741069" y="1860145"/>
              <a:ext cx="1449387" cy="1141412"/>
            </a:xfrm>
            <a:custGeom>
              <a:avLst/>
              <a:gdLst>
                <a:gd name="T0" fmla="*/ 597 w 674"/>
                <a:gd name="T1" fmla="*/ 77 h 532"/>
                <a:gd name="T2" fmla="*/ 558 w 674"/>
                <a:gd name="T3" fmla="*/ 91 h 532"/>
                <a:gd name="T4" fmla="*/ 558 w 674"/>
                <a:gd name="T5" fmla="*/ 91 h 532"/>
                <a:gd name="T6" fmla="*/ 558 w 674"/>
                <a:gd name="T7" fmla="*/ 91 h 532"/>
                <a:gd name="T8" fmla="*/ 551 w 674"/>
                <a:gd name="T9" fmla="*/ 96 h 532"/>
                <a:gd name="T10" fmla="*/ 527 w 674"/>
                <a:gd name="T11" fmla="*/ 108 h 532"/>
                <a:gd name="T12" fmla="*/ 527 w 674"/>
                <a:gd name="T13" fmla="*/ 0 h 532"/>
                <a:gd name="T14" fmla="*/ 525 w 674"/>
                <a:gd name="T15" fmla="*/ 0 h 532"/>
                <a:gd name="T16" fmla="*/ 0 w 674"/>
                <a:gd name="T17" fmla="*/ 526 h 532"/>
                <a:gd name="T18" fmla="*/ 0 w 674"/>
                <a:gd name="T19" fmla="*/ 532 h 532"/>
                <a:gd name="T20" fmla="*/ 97 w 674"/>
                <a:gd name="T21" fmla="*/ 532 h 532"/>
                <a:gd name="T22" fmla="*/ 86 w 674"/>
                <a:gd name="T23" fmla="*/ 504 h 532"/>
                <a:gd name="T24" fmla="*/ 80 w 674"/>
                <a:gd name="T25" fmla="*/ 496 h 532"/>
                <a:gd name="T26" fmla="*/ 80 w 674"/>
                <a:gd name="T27" fmla="*/ 496 h 532"/>
                <a:gd name="T28" fmla="*/ 80 w 674"/>
                <a:gd name="T29" fmla="*/ 496 h 532"/>
                <a:gd name="T30" fmla="*/ 68 w 674"/>
                <a:gd name="T31" fmla="*/ 457 h 532"/>
                <a:gd name="T32" fmla="*/ 141 w 674"/>
                <a:gd name="T33" fmla="*/ 384 h 532"/>
                <a:gd name="T34" fmla="*/ 214 w 674"/>
                <a:gd name="T35" fmla="*/ 457 h 532"/>
                <a:gd name="T36" fmla="*/ 196 w 674"/>
                <a:gd name="T37" fmla="*/ 504 h 532"/>
                <a:gd name="T38" fmla="*/ 188 w 674"/>
                <a:gd name="T39" fmla="*/ 512 h 532"/>
                <a:gd name="T40" fmla="*/ 176 w 674"/>
                <a:gd name="T41" fmla="*/ 532 h 532"/>
                <a:gd name="T42" fmla="*/ 282 w 674"/>
                <a:gd name="T43" fmla="*/ 532 h 532"/>
                <a:gd name="T44" fmla="*/ 281 w 674"/>
                <a:gd name="T45" fmla="*/ 526 h 532"/>
                <a:gd name="T46" fmla="*/ 525 w 674"/>
                <a:gd name="T47" fmla="*/ 282 h 532"/>
                <a:gd name="T48" fmla="*/ 527 w 674"/>
                <a:gd name="T49" fmla="*/ 282 h 532"/>
                <a:gd name="T50" fmla="*/ 527 w 674"/>
                <a:gd name="T51" fmla="*/ 188 h 532"/>
                <a:gd name="T52" fmla="*/ 547 w 674"/>
                <a:gd name="T53" fmla="*/ 199 h 532"/>
                <a:gd name="T54" fmla="*/ 555 w 674"/>
                <a:gd name="T55" fmla="*/ 207 h 532"/>
                <a:gd name="T56" fmla="*/ 603 w 674"/>
                <a:gd name="T57" fmla="*/ 222 h 532"/>
                <a:gd name="T58" fmla="*/ 672 w 674"/>
                <a:gd name="T59" fmla="*/ 147 h 532"/>
                <a:gd name="T60" fmla="*/ 597 w 674"/>
                <a:gd name="T61" fmla="*/ 7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4" h="532">
                  <a:moveTo>
                    <a:pt x="597" y="77"/>
                  </a:moveTo>
                  <a:cubicBezTo>
                    <a:pt x="582" y="78"/>
                    <a:pt x="569" y="83"/>
                    <a:pt x="558" y="91"/>
                  </a:cubicBezTo>
                  <a:cubicBezTo>
                    <a:pt x="558" y="91"/>
                    <a:pt x="558" y="91"/>
                    <a:pt x="558" y="91"/>
                  </a:cubicBezTo>
                  <a:cubicBezTo>
                    <a:pt x="558" y="91"/>
                    <a:pt x="558" y="91"/>
                    <a:pt x="558" y="91"/>
                  </a:cubicBezTo>
                  <a:cubicBezTo>
                    <a:pt x="555" y="93"/>
                    <a:pt x="553" y="94"/>
                    <a:pt x="551" y="96"/>
                  </a:cubicBezTo>
                  <a:cubicBezTo>
                    <a:pt x="542" y="103"/>
                    <a:pt x="534" y="107"/>
                    <a:pt x="527" y="108"/>
                  </a:cubicBezTo>
                  <a:cubicBezTo>
                    <a:pt x="527" y="0"/>
                    <a:pt x="527" y="0"/>
                    <a:pt x="527" y="0"/>
                  </a:cubicBezTo>
                  <a:cubicBezTo>
                    <a:pt x="527" y="0"/>
                    <a:pt x="526" y="0"/>
                    <a:pt x="525" y="0"/>
                  </a:cubicBezTo>
                  <a:cubicBezTo>
                    <a:pt x="235" y="0"/>
                    <a:pt x="0" y="236"/>
                    <a:pt x="0" y="526"/>
                  </a:cubicBezTo>
                  <a:cubicBezTo>
                    <a:pt x="0" y="528"/>
                    <a:pt x="0" y="530"/>
                    <a:pt x="0" y="532"/>
                  </a:cubicBezTo>
                  <a:cubicBezTo>
                    <a:pt x="97" y="532"/>
                    <a:pt x="97" y="532"/>
                    <a:pt x="97" y="532"/>
                  </a:cubicBezTo>
                  <a:cubicBezTo>
                    <a:pt x="97" y="525"/>
                    <a:pt x="94" y="515"/>
                    <a:pt x="86" y="504"/>
                  </a:cubicBezTo>
                  <a:cubicBezTo>
                    <a:pt x="84" y="501"/>
                    <a:pt x="82" y="499"/>
                    <a:pt x="80" y="496"/>
                  </a:cubicBezTo>
                  <a:cubicBezTo>
                    <a:pt x="80" y="496"/>
                    <a:pt x="80" y="496"/>
                    <a:pt x="80" y="496"/>
                  </a:cubicBezTo>
                  <a:cubicBezTo>
                    <a:pt x="80" y="496"/>
                    <a:pt x="80" y="496"/>
                    <a:pt x="80" y="496"/>
                  </a:cubicBezTo>
                  <a:cubicBezTo>
                    <a:pt x="73" y="485"/>
                    <a:pt x="68" y="471"/>
                    <a:pt x="68" y="457"/>
                  </a:cubicBezTo>
                  <a:cubicBezTo>
                    <a:pt x="68" y="417"/>
                    <a:pt x="101" y="384"/>
                    <a:pt x="141" y="384"/>
                  </a:cubicBezTo>
                  <a:cubicBezTo>
                    <a:pt x="181" y="384"/>
                    <a:pt x="214" y="417"/>
                    <a:pt x="214" y="457"/>
                  </a:cubicBezTo>
                  <a:cubicBezTo>
                    <a:pt x="214" y="475"/>
                    <a:pt x="207" y="491"/>
                    <a:pt x="196" y="504"/>
                  </a:cubicBezTo>
                  <a:cubicBezTo>
                    <a:pt x="194" y="507"/>
                    <a:pt x="191" y="509"/>
                    <a:pt x="188" y="512"/>
                  </a:cubicBezTo>
                  <a:cubicBezTo>
                    <a:pt x="188" y="512"/>
                    <a:pt x="179" y="521"/>
                    <a:pt x="176" y="532"/>
                  </a:cubicBezTo>
                  <a:cubicBezTo>
                    <a:pt x="282" y="532"/>
                    <a:pt x="282" y="532"/>
                    <a:pt x="282" y="532"/>
                  </a:cubicBezTo>
                  <a:cubicBezTo>
                    <a:pt x="281" y="530"/>
                    <a:pt x="281" y="528"/>
                    <a:pt x="281" y="526"/>
                  </a:cubicBezTo>
                  <a:cubicBezTo>
                    <a:pt x="281" y="391"/>
                    <a:pt x="391" y="282"/>
                    <a:pt x="525" y="282"/>
                  </a:cubicBezTo>
                  <a:cubicBezTo>
                    <a:pt x="526" y="282"/>
                    <a:pt x="527" y="282"/>
                    <a:pt x="527" y="282"/>
                  </a:cubicBezTo>
                  <a:cubicBezTo>
                    <a:pt x="527" y="188"/>
                    <a:pt x="527" y="188"/>
                    <a:pt x="527" y="188"/>
                  </a:cubicBezTo>
                  <a:cubicBezTo>
                    <a:pt x="538" y="191"/>
                    <a:pt x="547" y="199"/>
                    <a:pt x="547" y="199"/>
                  </a:cubicBezTo>
                  <a:cubicBezTo>
                    <a:pt x="549" y="202"/>
                    <a:pt x="552" y="204"/>
                    <a:pt x="555" y="207"/>
                  </a:cubicBezTo>
                  <a:cubicBezTo>
                    <a:pt x="568" y="217"/>
                    <a:pt x="585" y="223"/>
                    <a:pt x="603" y="222"/>
                  </a:cubicBezTo>
                  <a:cubicBezTo>
                    <a:pt x="643" y="220"/>
                    <a:pt x="674" y="187"/>
                    <a:pt x="672" y="147"/>
                  </a:cubicBezTo>
                  <a:cubicBezTo>
                    <a:pt x="671" y="107"/>
                    <a:pt x="637" y="75"/>
                    <a:pt x="597" y="77"/>
                  </a:cubicBezTo>
                  <a:close/>
                </a:path>
              </a:pathLst>
            </a:custGeom>
            <a:solidFill>
              <a:schemeClr val="accent1"/>
            </a:solidFill>
            <a:ln w="38100">
              <a:solidFill>
                <a:schemeClr val="bg1"/>
              </a:solidFill>
            </a:ln>
          </p:spPr>
          <p:txBody>
            <a:bodyPr lIns="68580" tIns="34290" rIns="68580" bIns="3429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015"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p:txBody>
        </p:sp>
        <p:sp>
          <p:nvSpPr>
            <p:cNvPr id="5" name="形状2"/>
            <p:cNvSpPr/>
            <p:nvPr>
              <p:custDataLst>
                <p:tags r:id="rId4"/>
              </p:custDataLst>
            </p:nvPr>
          </p:nvSpPr>
          <p:spPr bwMode="auto">
            <a:xfrm rot="607970">
              <a:off x="4574381" y="2641195"/>
              <a:ext cx="1131888" cy="1431925"/>
            </a:xfrm>
            <a:custGeom>
              <a:avLst/>
              <a:gdLst>
                <a:gd name="T0" fmla="*/ 487 w 527"/>
                <a:gd name="T1" fmla="*/ 583 h 667"/>
                <a:gd name="T2" fmla="*/ 478 w 527"/>
                <a:gd name="T3" fmla="*/ 591 h 667"/>
                <a:gd name="T4" fmla="*/ 431 w 527"/>
                <a:gd name="T5" fmla="*/ 606 h 667"/>
                <a:gd name="T6" fmla="*/ 361 w 527"/>
                <a:gd name="T7" fmla="*/ 531 h 667"/>
                <a:gd name="T8" fmla="*/ 437 w 527"/>
                <a:gd name="T9" fmla="*/ 461 h 667"/>
                <a:gd name="T10" fmla="*/ 476 w 527"/>
                <a:gd name="T11" fmla="*/ 475 h 667"/>
                <a:gd name="T12" fmla="*/ 476 w 527"/>
                <a:gd name="T13" fmla="*/ 475 h 667"/>
                <a:gd name="T14" fmla="*/ 476 w 527"/>
                <a:gd name="T15" fmla="*/ 475 h 667"/>
                <a:gd name="T16" fmla="*/ 483 w 527"/>
                <a:gd name="T17" fmla="*/ 480 h 667"/>
                <a:gd name="T18" fmla="*/ 527 w 527"/>
                <a:gd name="T19" fmla="*/ 489 h 667"/>
                <a:gd name="T20" fmla="*/ 527 w 527"/>
                <a:gd name="T21" fmla="*/ 386 h 667"/>
                <a:gd name="T22" fmla="*/ 525 w 527"/>
                <a:gd name="T23" fmla="*/ 386 h 667"/>
                <a:gd name="T24" fmla="*/ 282 w 527"/>
                <a:gd name="T25" fmla="*/ 148 h 667"/>
                <a:gd name="T26" fmla="*/ 176 w 527"/>
                <a:gd name="T27" fmla="*/ 148 h 667"/>
                <a:gd name="T28" fmla="*/ 188 w 527"/>
                <a:gd name="T29" fmla="*/ 128 h 667"/>
                <a:gd name="T30" fmla="*/ 196 w 527"/>
                <a:gd name="T31" fmla="*/ 120 h 667"/>
                <a:gd name="T32" fmla="*/ 214 w 527"/>
                <a:gd name="T33" fmla="*/ 73 h 667"/>
                <a:gd name="T34" fmla="*/ 141 w 527"/>
                <a:gd name="T35" fmla="*/ 0 h 667"/>
                <a:gd name="T36" fmla="*/ 68 w 527"/>
                <a:gd name="T37" fmla="*/ 73 h 667"/>
                <a:gd name="T38" fmla="*/ 80 w 527"/>
                <a:gd name="T39" fmla="*/ 112 h 667"/>
                <a:gd name="T40" fmla="*/ 80 w 527"/>
                <a:gd name="T41" fmla="*/ 112 h 667"/>
                <a:gd name="T42" fmla="*/ 80 w 527"/>
                <a:gd name="T43" fmla="*/ 112 h 667"/>
                <a:gd name="T44" fmla="*/ 86 w 527"/>
                <a:gd name="T45" fmla="*/ 120 h 667"/>
                <a:gd name="T46" fmla="*/ 97 w 527"/>
                <a:gd name="T47" fmla="*/ 148 h 667"/>
                <a:gd name="T48" fmla="*/ 0 w 527"/>
                <a:gd name="T49" fmla="*/ 148 h 667"/>
                <a:gd name="T50" fmla="*/ 525 w 527"/>
                <a:gd name="T51" fmla="*/ 667 h 667"/>
                <a:gd name="T52" fmla="*/ 527 w 527"/>
                <a:gd name="T53" fmla="*/ 667 h 667"/>
                <a:gd name="T54" fmla="*/ 527 w 527"/>
                <a:gd name="T55" fmla="*/ 575 h 667"/>
                <a:gd name="T56" fmla="*/ 487 w 527"/>
                <a:gd name="T57" fmla="*/ 583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27" h="667">
                  <a:moveTo>
                    <a:pt x="487" y="583"/>
                  </a:moveTo>
                  <a:cubicBezTo>
                    <a:pt x="484" y="586"/>
                    <a:pt x="482" y="588"/>
                    <a:pt x="478" y="591"/>
                  </a:cubicBezTo>
                  <a:cubicBezTo>
                    <a:pt x="465" y="601"/>
                    <a:pt x="449" y="607"/>
                    <a:pt x="431" y="606"/>
                  </a:cubicBezTo>
                  <a:cubicBezTo>
                    <a:pt x="391" y="604"/>
                    <a:pt x="360" y="571"/>
                    <a:pt x="361" y="531"/>
                  </a:cubicBezTo>
                  <a:cubicBezTo>
                    <a:pt x="363" y="491"/>
                    <a:pt x="397" y="459"/>
                    <a:pt x="437" y="461"/>
                  </a:cubicBezTo>
                  <a:cubicBezTo>
                    <a:pt x="451" y="462"/>
                    <a:pt x="465" y="467"/>
                    <a:pt x="476" y="475"/>
                  </a:cubicBezTo>
                  <a:cubicBezTo>
                    <a:pt x="476" y="475"/>
                    <a:pt x="476" y="475"/>
                    <a:pt x="476" y="475"/>
                  </a:cubicBezTo>
                  <a:cubicBezTo>
                    <a:pt x="476" y="475"/>
                    <a:pt x="476" y="475"/>
                    <a:pt x="476" y="475"/>
                  </a:cubicBezTo>
                  <a:cubicBezTo>
                    <a:pt x="478" y="477"/>
                    <a:pt x="481" y="478"/>
                    <a:pt x="483" y="480"/>
                  </a:cubicBezTo>
                  <a:cubicBezTo>
                    <a:pt x="504" y="496"/>
                    <a:pt x="519" y="494"/>
                    <a:pt x="527" y="489"/>
                  </a:cubicBezTo>
                  <a:cubicBezTo>
                    <a:pt x="527" y="386"/>
                    <a:pt x="527" y="386"/>
                    <a:pt x="527" y="386"/>
                  </a:cubicBezTo>
                  <a:cubicBezTo>
                    <a:pt x="527" y="386"/>
                    <a:pt x="526" y="386"/>
                    <a:pt x="525" y="386"/>
                  </a:cubicBezTo>
                  <a:cubicBezTo>
                    <a:pt x="393" y="386"/>
                    <a:pt x="285" y="280"/>
                    <a:pt x="282" y="148"/>
                  </a:cubicBezTo>
                  <a:cubicBezTo>
                    <a:pt x="176" y="148"/>
                    <a:pt x="176" y="148"/>
                    <a:pt x="176" y="148"/>
                  </a:cubicBezTo>
                  <a:cubicBezTo>
                    <a:pt x="179" y="137"/>
                    <a:pt x="188" y="128"/>
                    <a:pt x="188" y="128"/>
                  </a:cubicBezTo>
                  <a:cubicBezTo>
                    <a:pt x="191" y="125"/>
                    <a:pt x="194" y="123"/>
                    <a:pt x="196" y="120"/>
                  </a:cubicBezTo>
                  <a:cubicBezTo>
                    <a:pt x="207" y="107"/>
                    <a:pt x="214" y="91"/>
                    <a:pt x="214" y="73"/>
                  </a:cubicBezTo>
                  <a:cubicBezTo>
                    <a:pt x="214" y="33"/>
                    <a:pt x="181" y="0"/>
                    <a:pt x="141" y="0"/>
                  </a:cubicBezTo>
                  <a:cubicBezTo>
                    <a:pt x="101" y="0"/>
                    <a:pt x="68" y="33"/>
                    <a:pt x="68" y="73"/>
                  </a:cubicBezTo>
                  <a:cubicBezTo>
                    <a:pt x="68" y="87"/>
                    <a:pt x="73" y="101"/>
                    <a:pt x="80" y="112"/>
                  </a:cubicBezTo>
                  <a:cubicBezTo>
                    <a:pt x="80" y="112"/>
                    <a:pt x="80" y="112"/>
                    <a:pt x="80" y="112"/>
                  </a:cubicBezTo>
                  <a:cubicBezTo>
                    <a:pt x="80" y="112"/>
                    <a:pt x="80" y="112"/>
                    <a:pt x="80" y="112"/>
                  </a:cubicBezTo>
                  <a:cubicBezTo>
                    <a:pt x="82" y="115"/>
                    <a:pt x="84" y="117"/>
                    <a:pt x="86" y="120"/>
                  </a:cubicBezTo>
                  <a:cubicBezTo>
                    <a:pt x="94" y="131"/>
                    <a:pt x="97" y="141"/>
                    <a:pt x="97" y="148"/>
                  </a:cubicBezTo>
                  <a:cubicBezTo>
                    <a:pt x="0" y="148"/>
                    <a:pt x="0" y="148"/>
                    <a:pt x="0" y="148"/>
                  </a:cubicBezTo>
                  <a:cubicBezTo>
                    <a:pt x="3" y="436"/>
                    <a:pt x="237" y="667"/>
                    <a:pt x="525" y="667"/>
                  </a:cubicBezTo>
                  <a:cubicBezTo>
                    <a:pt x="526" y="667"/>
                    <a:pt x="527" y="667"/>
                    <a:pt x="527" y="667"/>
                  </a:cubicBezTo>
                  <a:cubicBezTo>
                    <a:pt x="527" y="575"/>
                    <a:pt x="527" y="575"/>
                    <a:pt x="527" y="575"/>
                  </a:cubicBezTo>
                  <a:cubicBezTo>
                    <a:pt x="509" y="563"/>
                    <a:pt x="487" y="583"/>
                    <a:pt x="487" y="583"/>
                  </a:cubicBezTo>
                  <a:close/>
                </a:path>
              </a:pathLst>
            </a:custGeom>
            <a:solidFill>
              <a:schemeClr val="accent1"/>
            </a:solidFill>
            <a:ln w="38100">
              <a:solidFill>
                <a:schemeClr val="bg1"/>
              </a:solidFill>
            </a:ln>
          </p:spPr>
          <p:txBody>
            <a:bodyPr lIns="68580" tIns="34290" rIns="68580" bIns="3429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015" b="0" i="0" u="none" strike="noStrike" kern="1200" cap="none" spc="0" normalizeH="0" baseline="0" noProof="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p:txBody>
        </p:sp>
        <p:sp>
          <p:nvSpPr>
            <p:cNvPr id="6" name="形状2"/>
            <p:cNvSpPr/>
            <p:nvPr>
              <p:custDataLst>
                <p:tags r:id="rId5"/>
              </p:custDataLst>
            </p:nvPr>
          </p:nvSpPr>
          <p:spPr bwMode="auto">
            <a:xfrm rot="607970">
              <a:off x="5304631" y="3122207"/>
              <a:ext cx="1481138" cy="1114425"/>
            </a:xfrm>
            <a:custGeom>
              <a:avLst/>
              <a:gdLst>
                <a:gd name="T0" fmla="*/ 604 w 690"/>
                <a:gd name="T1" fmla="*/ 28 h 519"/>
                <a:gd name="T2" fmla="*/ 612 w 690"/>
                <a:gd name="T3" fmla="*/ 36 h 519"/>
                <a:gd name="T4" fmla="*/ 630 w 690"/>
                <a:gd name="T5" fmla="*/ 83 h 519"/>
                <a:gd name="T6" fmla="*/ 557 w 690"/>
                <a:gd name="T7" fmla="*/ 156 h 519"/>
                <a:gd name="T8" fmla="*/ 484 w 690"/>
                <a:gd name="T9" fmla="*/ 83 h 519"/>
                <a:gd name="T10" fmla="*/ 496 w 690"/>
                <a:gd name="T11" fmla="*/ 44 h 519"/>
                <a:gd name="T12" fmla="*/ 496 w 690"/>
                <a:gd name="T13" fmla="*/ 44 h 519"/>
                <a:gd name="T14" fmla="*/ 496 w 690"/>
                <a:gd name="T15" fmla="*/ 43 h 519"/>
                <a:gd name="T16" fmla="*/ 502 w 690"/>
                <a:gd name="T17" fmla="*/ 36 h 519"/>
                <a:gd name="T18" fmla="*/ 512 w 690"/>
                <a:gd name="T19" fmla="*/ 0 h 519"/>
                <a:gd name="T20" fmla="*/ 409 w 690"/>
                <a:gd name="T21" fmla="*/ 0 h 519"/>
                <a:gd name="T22" fmla="*/ 167 w 690"/>
                <a:gd name="T23" fmla="*/ 238 h 519"/>
                <a:gd name="T24" fmla="*/ 167 w 690"/>
                <a:gd name="T25" fmla="*/ 341 h 519"/>
                <a:gd name="T26" fmla="*/ 123 w 690"/>
                <a:gd name="T27" fmla="*/ 332 h 519"/>
                <a:gd name="T28" fmla="*/ 116 w 690"/>
                <a:gd name="T29" fmla="*/ 327 h 519"/>
                <a:gd name="T30" fmla="*/ 116 w 690"/>
                <a:gd name="T31" fmla="*/ 327 h 519"/>
                <a:gd name="T32" fmla="*/ 116 w 690"/>
                <a:gd name="T33" fmla="*/ 327 h 519"/>
                <a:gd name="T34" fmla="*/ 77 w 690"/>
                <a:gd name="T35" fmla="*/ 313 h 519"/>
                <a:gd name="T36" fmla="*/ 1 w 690"/>
                <a:gd name="T37" fmla="*/ 383 h 519"/>
                <a:gd name="T38" fmla="*/ 71 w 690"/>
                <a:gd name="T39" fmla="*/ 458 h 519"/>
                <a:gd name="T40" fmla="*/ 118 w 690"/>
                <a:gd name="T41" fmla="*/ 443 h 519"/>
                <a:gd name="T42" fmla="*/ 127 w 690"/>
                <a:gd name="T43" fmla="*/ 435 h 519"/>
                <a:gd name="T44" fmla="*/ 167 w 690"/>
                <a:gd name="T45" fmla="*/ 427 h 519"/>
                <a:gd name="T46" fmla="*/ 167 w 690"/>
                <a:gd name="T47" fmla="*/ 519 h 519"/>
                <a:gd name="T48" fmla="*/ 690 w 690"/>
                <a:gd name="T49" fmla="*/ 0 h 519"/>
                <a:gd name="T50" fmla="*/ 591 w 690"/>
                <a:gd name="T51" fmla="*/ 0 h 519"/>
                <a:gd name="T52" fmla="*/ 604 w 690"/>
                <a:gd name="T53" fmla="*/ 28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0" h="519">
                  <a:moveTo>
                    <a:pt x="604" y="28"/>
                  </a:moveTo>
                  <a:cubicBezTo>
                    <a:pt x="607" y="30"/>
                    <a:pt x="610" y="33"/>
                    <a:pt x="612" y="36"/>
                  </a:cubicBezTo>
                  <a:cubicBezTo>
                    <a:pt x="623" y="49"/>
                    <a:pt x="630" y="65"/>
                    <a:pt x="630" y="83"/>
                  </a:cubicBezTo>
                  <a:cubicBezTo>
                    <a:pt x="630" y="123"/>
                    <a:pt x="597" y="156"/>
                    <a:pt x="557" y="156"/>
                  </a:cubicBezTo>
                  <a:cubicBezTo>
                    <a:pt x="517" y="156"/>
                    <a:pt x="484" y="123"/>
                    <a:pt x="484" y="83"/>
                  </a:cubicBezTo>
                  <a:cubicBezTo>
                    <a:pt x="484" y="69"/>
                    <a:pt x="489" y="55"/>
                    <a:pt x="496" y="44"/>
                  </a:cubicBezTo>
                  <a:cubicBezTo>
                    <a:pt x="496" y="44"/>
                    <a:pt x="496" y="44"/>
                    <a:pt x="496" y="44"/>
                  </a:cubicBezTo>
                  <a:cubicBezTo>
                    <a:pt x="496" y="43"/>
                    <a:pt x="496" y="43"/>
                    <a:pt x="496" y="43"/>
                  </a:cubicBezTo>
                  <a:cubicBezTo>
                    <a:pt x="498" y="41"/>
                    <a:pt x="500" y="38"/>
                    <a:pt x="502" y="36"/>
                  </a:cubicBezTo>
                  <a:cubicBezTo>
                    <a:pt x="512" y="21"/>
                    <a:pt x="514" y="9"/>
                    <a:pt x="512" y="0"/>
                  </a:cubicBezTo>
                  <a:cubicBezTo>
                    <a:pt x="409" y="0"/>
                    <a:pt x="409" y="0"/>
                    <a:pt x="409" y="0"/>
                  </a:cubicBezTo>
                  <a:cubicBezTo>
                    <a:pt x="405" y="131"/>
                    <a:pt x="299" y="236"/>
                    <a:pt x="167" y="238"/>
                  </a:cubicBezTo>
                  <a:cubicBezTo>
                    <a:pt x="167" y="341"/>
                    <a:pt x="167" y="341"/>
                    <a:pt x="167" y="341"/>
                  </a:cubicBezTo>
                  <a:cubicBezTo>
                    <a:pt x="159" y="346"/>
                    <a:pt x="144" y="348"/>
                    <a:pt x="123" y="332"/>
                  </a:cubicBezTo>
                  <a:cubicBezTo>
                    <a:pt x="121" y="330"/>
                    <a:pt x="118" y="329"/>
                    <a:pt x="116" y="327"/>
                  </a:cubicBezTo>
                  <a:cubicBezTo>
                    <a:pt x="116" y="327"/>
                    <a:pt x="116" y="327"/>
                    <a:pt x="116" y="327"/>
                  </a:cubicBezTo>
                  <a:cubicBezTo>
                    <a:pt x="116" y="327"/>
                    <a:pt x="116" y="327"/>
                    <a:pt x="116" y="327"/>
                  </a:cubicBezTo>
                  <a:cubicBezTo>
                    <a:pt x="105" y="319"/>
                    <a:pt x="91" y="314"/>
                    <a:pt x="77" y="313"/>
                  </a:cubicBezTo>
                  <a:cubicBezTo>
                    <a:pt x="37" y="311"/>
                    <a:pt x="3" y="343"/>
                    <a:pt x="1" y="383"/>
                  </a:cubicBezTo>
                  <a:cubicBezTo>
                    <a:pt x="0" y="423"/>
                    <a:pt x="31" y="456"/>
                    <a:pt x="71" y="458"/>
                  </a:cubicBezTo>
                  <a:cubicBezTo>
                    <a:pt x="89" y="459"/>
                    <a:pt x="105" y="453"/>
                    <a:pt x="118" y="443"/>
                  </a:cubicBezTo>
                  <a:cubicBezTo>
                    <a:pt x="122" y="440"/>
                    <a:pt x="124" y="438"/>
                    <a:pt x="127" y="435"/>
                  </a:cubicBezTo>
                  <a:cubicBezTo>
                    <a:pt x="127" y="435"/>
                    <a:pt x="149" y="415"/>
                    <a:pt x="167" y="427"/>
                  </a:cubicBezTo>
                  <a:cubicBezTo>
                    <a:pt x="167" y="519"/>
                    <a:pt x="167" y="519"/>
                    <a:pt x="167" y="519"/>
                  </a:cubicBezTo>
                  <a:cubicBezTo>
                    <a:pt x="454" y="518"/>
                    <a:pt x="687" y="287"/>
                    <a:pt x="690" y="0"/>
                  </a:cubicBezTo>
                  <a:cubicBezTo>
                    <a:pt x="591" y="0"/>
                    <a:pt x="591" y="0"/>
                    <a:pt x="591" y="0"/>
                  </a:cubicBezTo>
                  <a:cubicBezTo>
                    <a:pt x="591" y="15"/>
                    <a:pt x="604" y="28"/>
                    <a:pt x="604" y="28"/>
                  </a:cubicBezTo>
                  <a:close/>
                </a:path>
              </a:pathLst>
            </a:custGeom>
            <a:solidFill>
              <a:schemeClr val="accent1"/>
            </a:solidFill>
            <a:ln w="38100">
              <a:solidFill>
                <a:schemeClr val="bg1"/>
              </a:solidFill>
            </a:ln>
          </p:spPr>
          <p:txBody>
            <a:bodyPr lIns="68580" tIns="34290" rIns="68580" bIns="3429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015" b="0" i="0" u="none" strike="noStrike" kern="1200" cap="none" spc="0" normalizeH="0" baseline="0" noProof="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p:txBody>
        </p:sp>
        <p:grpSp>
          <p:nvGrpSpPr>
            <p:cNvPr id="7" name="组合1"/>
            <p:cNvGrpSpPr/>
            <p:nvPr/>
          </p:nvGrpSpPr>
          <p:grpSpPr bwMode="auto">
            <a:xfrm>
              <a:off x="4347368" y="1629957"/>
              <a:ext cx="4141788" cy="4010025"/>
              <a:chOff x="3717073" y="1594136"/>
              <a:chExt cx="4757854" cy="4607522"/>
            </a:xfrm>
          </p:grpSpPr>
          <p:sp>
            <p:nvSpPr>
              <p:cNvPr id="8" name="形状2"/>
              <p:cNvSpPr>
                <a:spLocks noEditPoints="1"/>
              </p:cNvSpPr>
              <p:nvPr>
                <p:custDataLst>
                  <p:tags r:id="rId6"/>
                </p:custDataLst>
              </p:nvPr>
            </p:nvSpPr>
            <p:spPr bwMode="auto">
              <a:xfrm rot="607970">
                <a:off x="3717073" y="1594136"/>
                <a:ext cx="3258829" cy="3261381"/>
              </a:xfrm>
              <a:custGeom>
                <a:avLst/>
                <a:gdLst>
                  <a:gd name="T0" fmla="*/ 662 w 1321"/>
                  <a:gd name="T1" fmla="*/ 2 h 1322"/>
                  <a:gd name="T2" fmla="*/ 0 w 1321"/>
                  <a:gd name="T3" fmla="*/ 660 h 1322"/>
                  <a:gd name="T4" fmla="*/ 0 w 1321"/>
                  <a:gd name="T5" fmla="*/ 668 h 1322"/>
                  <a:gd name="T6" fmla="*/ 652 w 1321"/>
                  <a:gd name="T7" fmla="*/ 1322 h 1322"/>
                  <a:gd name="T8" fmla="*/ 662 w 1321"/>
                  <a:gd name="T9" fmla="*/ 1322 h 1322"/>
                  <a:gd name="T10" fmla="*/ 1320 w 1321"/>
                  <a:gd name="T11" fmla="*/ 668 h 1322"/>
                  <a:gd name="T12" fmla="*/ 1320 w 1321"/>
                  <a:gd name="T13" fmla="*/ 663 h 1322"/>
                  <a:gd name="T14" fmla="*/ 662 w 1321"/>
                  <a:gd name="T15" fmla="*/ 2 h 1322"/>
                  <a:gd name="T16" fmla="*/ 662 w 1321"/>
                  <a:gd name="T17" fmla="*/ 1229 h 1322"/>
                  <a:gd name="T18" fmla="*/ 657 w 1321"/>
                  <a:gd name="T19" fmla="*/ 1229 h 1322"/>
                  <a:gd name="T20" fmla="*/ 95 w 1321"/>
                  <a:gd name="T21" fmla="*/ 668 h 1322"/>
                  <a:gd name="T22" fmla="*/ 95 w 1321"/>
                  <a:gd name="T23" fmla="*/ 661 h 1322"/>
                  <a:gd name="T24" fmla="*/ 658 w 1321"/>
                  <a:gd name="T25" fmla="*/ 96 h 1322"/>
                  <a:gd name="T26" fmla="*/ 662 w 1321"/>
                  <a:gd name="T27" fmla="*/ 96 h 1322"/>
                  <a:gd name="T28" fmla="*/ 1227 w 1321"/>
                  <a:gd name="T29" fmla="*/ 663 h 1322"/>
                  <a:gd name="T30" fmla="*/ 1227 w 1321"/>
                  <a:gd name="T31" fmla="*/ 668 h 1322"/>
                  <a:gd name="T32" fmla="*/ 662 w 1321"/>
                  <a:gd name="T33" fmla="*/ 1229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1" h="1322">
                    <a:moveTo>
                      <a:pt x="662" y="2"/>
                    </a:moveTo>
                    <a:cubicBezTo>
                      <a:pt x="299" y="0"/>
                      <a:pt x="2" y="296"/>
                      <a:pt x="0" y="660"/>
                    </a:cubicBezTo>
                    <a:cubicBezTo>
                      <a:pt x="0" y="663"/>
                      <a:pt x="0" y="666"/>
                      <a:pt x="0" y="668"/>
                    </a:cubicBezTo>
                    <a:cubicBezTo>
                      <a:pt x="3" y="1026"/>
                      <a:pt x="297" y="1321"/>
                      <a:pt x="652" y="1322"/>
                    </a:cubicBezTo>
                    <a:cubicBezTo>
                      <a:pt x="655" y="1322"/>
                      <a:pt x="659" y="1322"/>
                      <a:pt x="662" y="1322"/>
                    </a:cubicBezTo>
                    <a:cubicBezTo>
                      <a:pt x="1027" y="1318"/>
                      <a:pt x="1316" y="1031"/>
                      <a:pt x="1320" y="668"/>
                    </a:cubicBezTo>
                    <a:cubicBezTo>
                      <a:pt x="1320" y="667"/>
                      <a:pt x="1320" y="665"/>
                      <a:pt x="1320" y="663"/>
                    </a:cubicBezTo>
                    <a:cubicBezTo>
                      <a:pt x="1321" y="299"/>
                      <a:pt x="1027" y="3"/>
                      <a:pt x="662" y="2"/>
                    </a:cubicBezTo>
                    <a:close/>
                    <a:moveTo>
                      <a:pt x="662" y="1229"/>
                    </a:moveTo>
                    <a:cubicBezTo>
                      <a:pt x="660" y="1229"/>
                      <a:pt x="659" y="1229"/>
                      <a:pt x="657" y="1229"/>
                    </a:cubicBezTo>
                    <a:cubicBezTo>
                      <a:pt x="349" y="1228"/>
                      <a:pt x="98" y="977"/>
                      <a:pt x="95" y="668"/>
                    </a:cubicBezTo>
                    <a:cubicBezTo>
                      <a:pt x="95" y="666"/>
                      <a:pt x="95" y="664"/>
                      <a:pt x="95" y="661"/>
                    </a:cubicBezTo>
                    <a:cubicBezTo>
                      <a:pt x="95" y="349"/>
                      <a:pt x="349" y="96"/>
                      <a:pt x="658" y="96"/>
                    </a:cubicBezTo>
                    <a:cubicBezTo>
                      <a:pt x="660" y="96"/>
                      <a:pt x="661" y="96"/>
                      <a:pt x="662" y="96"/>
                    </a:cubicBezTo>
                    <a:cubicBezTo>
                      <a:pt x="976" y="99"/>
                      <a:pt x="1228" y="351"/>
                      <a:pt x="1227" y="663"/>
                    </a:cubicBezTo>
                    <a:cubicBezTo>
                      <a:pt x="1227" y="665"/>
                      <a:pt x="1227" y="667"/>
                      <a:pt x="1227" y="668"/>
                    </a:cubicBezTo>
                    <a:cubicBezTo>
                      <a:pt x="1223" y="977"/>
                      <a:pt x="972" y="1227"/>
                      <a:pt x="662" y="1229"/>
                    </a:cubicBezTo>
                    <a:close/>
                  </a:path>
                </a:pathLst>
              </a:custGeom>
              <a:solidFill>
                <a:schemeClr val="accent1">
                  <a:lumMod val="60000"/>
                  <a:lumOff val="40000"/>
                </a:schemeClr>
              </a:solidFill>
              <a:ln>
                <a:noFill/>
              </a:ln>
            </p:spPr>
            <p:txBody>
              <a:bodyPr lIns="68580" tIns="34290" rIns="68580" bIns="3429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015" b="0" i="0" u="none" strike="noStrike" kern="1200" cap="none" spc="0" normalizeH="0" baseline="0" noProof="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p:txBody>
          </p:sp>
          <p:grpSp>
            <p:nvGrpSpPr>
              <p:cNvPr id="9" name="Group 8"/>
              <p:cNvGrpSpPr/>
              <p:nvPr/>
            </p:nvGrpSpPr>
            <p:grpSpPr>
              <a:xfrm rot="21472385">
                <a:off x="6405683" y="4134381"/>
                <a:ext cx="2069244" cy="2067277"/>
                <a:chOff x="6212108" y="3893539"/>
                <a:chExt cx="3003598" cy="3000747"/>
              </a:xfrm>
              <a:solidFill>
                <a:schemeClr val="tx2">
                  <a:lumMod val="40000"/>
                  <a:lumOff val="60000"/>
                </a:schemeClr>
              </a:solidFill>
            </p:grpSpPr>
            <p:sp>
              <p:nvSpPr>
                <p:cNvPr id="10" name="形状2"/>
                <p:cNvSpPr/>
                <p:nvPr>
                  <p:custDataLst>
                    <p:tags r:id="rId7"/>
                  </p:custDataLst>
                </p:nvPr>
              </p:nvSpPr>
              <p:spPr bwMode="auto">
                <a:xfrm>
                  <a:off x="6591121" y="4306748"/>
                  <a:ext cx="2624585" cy="2587538"/>
                </a:xfrm>
                <a:custGeom>
                  <a:avLst/>
                  <a:gdLst>
                    <a:gd name="T0" fmla="*/ 133 w 774"/>
                    <a:gd name="T1" fmla="*/ 0 h 762"/>
                    <a:gd name="T2" fmla="*/ 236 w 774"/>
                    <a:gd name="T3" fmla="*/ 38 h 762"/>
                    <a:gd name="T4" fmla="*/ 720 w 774"/>
                    <a:gd name="T5" fmla="*/ 522 h 762"/>
                    <a:gd name="T6" fmla="*/ 721 w 774"/>
                    <a:gd name="T7" fmla="*/ 710 h 762"/>
                    <a:gd name="T8" fmla="*/ 533 w 774"/>
                    <a:gd name="T9" fmla="*/ 707 h 762"/>
                    <a:gd name="T10" fmla="*/ 52 w 774"/>
                    <a:gd name="T11" fmla="*/ 226 h 762"/>
                    <a:gd name="T12" fmla="*/ 23 w 774"/>
                    <a:gd name="T13" fmla="*/ 79 h 762"/>
                    <a:gd name="T14" fmla="*/ 133 w 774"/>
                    <a:gd name="T15" fmla="*/ 0 h 7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4" h="762">
                      <a:moveTo>
                        <a:pt x="133" y="0"/>
                      </a:moveTo>
                      <a:cubicBezTo>
                        <a:pt x="180" y="0"/>
                        <a:pt x="211" y="13"/>
                        <a:pt x="236" y="38"/>
                      </a:cubicBezTo>
                      <a:cubicBezTo>
                        <a:pt x="398" y="199"/>
                        <a:pt x="559" y="360"/>
                        <a:pt x="720" y="522"/>
                      </a:cubicBezTo>
                      <a:cubicBezTo>
                        <a:pt x="774" y="576"/>
                        <a:pt x="774" y="656"/>
                        <a:pt x="721" y="710"/>
                      </a:cubicBezTo>
                      <a:cubicBezTo>
                        <a:pt x="669" y="762"/>
                        <a:pt x="588" y="761"/>
                        <a:pt x="533" y="707"/>
                      </a:cubicBezTo>
                      <a:cubicBezTo>
                        <a:pt x="373" y="547"/>
                        <a:pt x="213" y="387"/>
                        <a:pt x="52" y="226"/>
                      </a:cubicBezTo>
                      <a:cubicBezTo>
                        <a:pt x="12" y="185"/>
                        <a:pt x="0" y="129"/>
                        <a:pt x="23" y="79"/>
                      </a:cubicBezTo>
                      <a:cubicBezTo>
                        <a:pt x="47" y="27"/>
                        <a:pt x="88" y="2"/>
                        <a:pt x="133" y="0"/>
                      </a:cubicBezTo>
                      <a:close/>
                    </a:path>
                  </a:pathLst>
                </a:custGeom>
                <a:solidFill>
                  <a:schemeClr val="accent1">
                    <a:lumMod val="60000"/>
                    <a:lumOff val="40000"/>
                  </a:schemeClr>
                </a:solidFill>
                <a:ln>
                  <a:noFill/>
                </a:ln>
              </p:spPr>
              <p:txBody>
                <a:bodyPr lIns="68580" tIns="34290" rIns="68580" bIns="3429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015" b="0" i="0" u="none" strike="noStrike" kern="1200" cap="none" spc="0" normalizeH="0" baseline="0" noProof="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p:txBody>
            </p:sp>
            <p:sp>
              <p:nvSpPr>
                <p:cNvPr id="11" name="形状2"/>
                <p:cNvSpPr/>
                <p:nvPr>
                  <p:custDataLst>
                    <p:tags r:id="rId8"/>
                  </p:custDataLst>
                </p:nvPr>
              </p:nvSpPr>
              <p:spPr bwMode="auto">
                <a:xfrm>
                  <a:off x="6212108" y="3893539"/>
                  <a:ext cx="746624" cy="758023"/>
                </a:xfrm>
                <a:custGeom>
                  <a:avLst/>
                  <a:gdLst>
                    <a:gd name="T0" fmla="*/ 220 w 220"/>
                    <a:gd name="T1" fmla="*/ 57 h 223"/>
                    <a:gd name="T2" fmla="*/ 204 w 220"/>
                    <a:gd name="T3" fmla="*/ 85 h 223"/>
                    <a:gd name="T4" fmla="*/ 87 w 220"/>
                    <a:gd name="T5" fmla="*/ 203 h 223"/>
                    <a:gd name="T6" fmla="*/ 19 w 220"/>
                    <a:gd name="T7" fmla="*/ 204 h 223"/>
                    <a:gd name="T8" fmla="*/ 21 w 220"/>
                    <a:gd name="T9" fmla="*/ 136 h 223"/>
                    <a:gd name="T10" fmla="*/ 138 w 220"/>
                    <a:gd name="T11" fmla="*/ 19 h 223"/>
                    <a:gd name="T12" fmla="*/ 191 w 220"/>
                    <a:gd name="T13" fmla="*/ 8 h 223"/>
                    <a:gd name="T14" fmla="*/ 220 w 220"/>
                    <a:gd name="T15" fmla="*/ 57 h 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223">
                      <a:moveTo>
                        <a:pt x="220" y="57"/>
                      </a:moveTo>
                      <a:cubicBezTo>
                        <a:pt x="216" y="63"/>
                        <a:pt x="212" y="76"/>
                        <a:pt x="204" y="85"/>
                      </a:cubicBezTo>
                      <a:cubicBezTo>
                        <a:pt x="165" y="125"/>
                        <a:pt x="126" y="164"/>
                        <a:pt x="87" y="203"/>
                      </a:cubicBezTo>
                      <a:cubicBezTo>
                        <a:pt x="66" y="223"/>
                        <a:pt x="38" y="223"/>
                        <a:pt x="19" y="204"/>
                      </a:cubicBezTo>
                      <a:cubicBezTo>
                        <a:pt x="0" y="185"/>
                        <a:pt x="1" y="157"/>
                        <a:pt x="21" y="136"/>
                      </a:cubicBezTo>
                      <a:cubicBezTo>
                        <a:pt x="60" y="97"/>
                        <a:pt x="99" y="58"/>
                        <a:pt x="138" y="19"/>
                      </a:cubicBezTo>
                      <a:cubicBezTo>
                        <a:pt x="153" y="4"/>
                        <a:pt x="171" y="0"/>
                        <a:pt x="191" y="8"/>
                      </a:cubicBezTo>
                      <a:cubicBezTo>
                        <a:pt x="209" y="16"/>
                        <a:pt x="218" y="31"/>
                        <a:pt x="220" y="57"/>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IN" sz="1015" b="0" i="0" u="none" strike="noStrike" kern="1200" cap="none" spc="0" normalizeH="0" baseline="0" noProof="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p:txBody>
            </p:sp>
          </p:grpSp>
        </p:grpSp>
      </p:grpSp>
      <p:grpSp>
        <p:nvGrpSpPr>
          <p:cNvPr id="12" name="组合 11"/>
          <p:cNvGrpSpPr/>
          <p:nvPr>
            <p:custDataLst>
              <p:tags r:id="rId9"/>
            </p:custDataLst>
          </p:nvPr>
        </p:nvGrpSpPr>
        <p:grpSpPr>
          <a:xfrm>
            <a:off x="1110020" y="1631722"/>
            <a:ext cx="2994025" cy="4119963"/>
            <a:chOff x="674063" y="1381766"/>
            <a:chExt cx="2994025" cy="4119963"/>
          </a:xfrm>
        </p:grpSpPr>
        <p:grpSp>
          <p:nvGrpSpPr>
            <p:cNvPr id="13" name="组合 12"/>
            <p:cNvGrpSpPr/>
            <p:nvPr/>
          </p:nvGrpSpPr>
          <p:grpSpPr>
            <a:xfrm>
              <a:off x="674063" y="1381766"/>
              <a:ext cx="2993390" cy="1341755"/>
              <a:chOff x="672354" y="1730810"/>
              <a:chExt cx="2993390" cy="1341755"/>
            </a:xfrm>
          </p:grpSpPr>
          <p:sp>
            <p:nvSpPr>
              <p:cNvPr id="18" name="文本框3"/>
              <p:cNvSpPr txBox="1"/>
              <p:nvPr>
                <p:custDataLst>
                  <p:tags r:id="rId10"/>
                </p:custDataLst>
              </p:nvPr>
            </p:nvSpPr>
            <p:spPr>
              <a:xfrm>
                <a:off x="695214" y="2318185"/>
                <a:ext cx="2970530" cy="754380"/>
              </a:xfrm>
              <a:prstGeom prst="rect">
                <a:avLst/>
              </a:prstGeom>
            </p:spPr>
            <p:txBody>
              <a:bodyPr wrap="square" lIns="0" tIns="0" rIns="0" bIns="0" anchor="t" anchorCtr="0">
                <a:no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当众嘲笑、辱骂以及给别人取侮辱性绰号等等，是不容易察觉的欺凌形式。</a:t>
                </a:r>
                <a:endParaRPr kumimoji="0" lang="zh-CN" altLang="en-US"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9" name="矩形 18"/>
              <p:cNvSpPr/>
              <p:nvPr>
                <p:custDataLst>
                  <p:tags r:id="rId11"/>
                </p:custDataLst>
              </p:nvPr>
            </p:nvSpPr>
            <p:spPr>
              <a:xfrm>
                <a:off x="695326" y="1730811"/>
                <a:ext cx="2352674" cy="4616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sp>
            <p:nvSpPr>
              <p:cNvPr id="20" name="文本框 19"/>
              <p:cNvSpPr txBox="1"/>
              <p:nvPr>
                <p:custDataLst>
                  <p:tags r:id="rId12"/>
                </p:custDataLst>
              </p:nvPr>
            </p:nvSpPr>
            <p:spPr>
              <a:xfrm>
                <a:off x="672354" y="1730810"/>
                <a:ext cx="2705735" cy="460375"/>
              </a:xfrm>
              <a:prstGeom prst="rect">
                <a:avLst/>
              </a:prstGeom>
              <a:solidFill>
                <a:schemeClr val="accent1">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400" b="1" noProof="0" dirty="0">
                    <a:ln>
                      <a:noFill/>
                    </a:ln>
                    <a:solidFill>
                      <a:prstClr val="white"/>
                    </a:solidFill>
                    <a:effectLst/>
                    <a:uLnTx/>
                    <a:uFillTx/>
                    <a:latin typeface="思源宋体 CN Heavy" panose="02020900000000000000" charset="-122"/>
                    <a:ea typeface="思源宋体 CN Heavy" panose="02020900000000000000" charset="-122"/>
                    <a:sym typeface="+mn-ea"/>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骂</a:t>
                </a:r>
                <a:r>
                  <a:rPr kumimoji="0" lang="en-US" altLang="zh-CN"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语言欺凌</a:t>
                </a:r>
                <a:endPar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endParaRPr>
              </a:p>
            </p:txBody>
          </p:sp>
        </p:grpSp>
        <p:grpSp>
          <p:nvGrpSpPr>
            <p:cNvPr id="14" name="组合 13"/>
            <p:cNvGrpSpPr/>
            <p:nvPr/>
          </p:nvGrpSpPr>
          <p:grpSpPr>
            <a:xfrm>
              <a:off x="674063" y="3954869"/>
              <a:ext cx="2994025" cy="1546860"/>
              <a:chOff x="672354" y="1730810"/>
              <a:chExt cx="2994025" cy="1546860"/>
            </a:xfrm>
          </p:grpSpPr>
          <p:sp>
            <p:nvSpPr>
              <p:cNvPr id="15" name="文本框3"/>
              <p:cNvSpPr txBox="1"/>
              <p:nvPr>
                <p:custDataLst>
                  <p:tags r:id="rId13"/>
                </p:custDataLst>
              </p:nvPr>
            </p:nvSpPr>
            <p:spPr>
              <a:xfrm>
                <a:off x="695214" y="2318185"/>
                <a:ext cx="2971165" cy="9594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恐吓、威胁、逼迫受害者做其不爱做的事，破坏受害者的个人财物。</a:t>
                </a:r>
                <a:endParaRPr kumimoji="0" lang="zh-CN" altLang="en-US"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6" name="矩形 15"/>
              <p:cNvSpPr/>
              <p:nvPr>
                <p:custDataLst>
                  <p:tags r:id="rId14"/>
                </p:custDataLst>
              </p:nvPr>
            </p:nvSpPr>
            <p:spPr>
              <a:xfrm>
                <a:off x="695326" y="1730811"/>
                <a:ext cx="2352674" cy="4616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sp>
            <p:nvSpPr>
              <p:cNvPr id="17" name="文本框 16"/>
              <p:cNvSpPr txBox="1"/>
              <p:nvPr>
                <p:custDataLst>
                  <p:tags r:id="rId15"/>
                </p:custDataLst>
              </p:nvPr>
            </p:nvSpPr>
            <p:spPr>
              <a:xfrm>
                <a:off x="672354" y="1730810"/>
                <a:ext cx="2398617"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吓</a:t>
                </a:r>
                <a:r>
                  <a:rPr kumimoji="0" lang="en-US" altLang="zh-CN"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社会欺凌</a:t>
                </a:r>
                <a:endPar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endParaRPr>
              </a:p>
            </p:txBody>
          </p:sp>
        </p:grpSp>
      </p:grpSp>
      <p:grpSp>
        <p:nvGrpSpPr>
          <p:cNvPr id="21" name="组合 20"/>
          <p:cNvGrpSpPr/>
          <p:nvPr>
            <p:custDataLst>
              <p:tags r:id="rId16"/>
            </p:custDataLst>
          </p:nvPr>
        </p:nvGrpSpPr>
        <p:grpSpPr>
          <a:xfrm>
            <a:off x="8452175" y="1632357"/>
            <a:ext cx="3126740" cy="4119963"/>
            <a:chOff x="674063" y="1381766"/>
            <a:chExt cx="3126740" cy="4119963"/>
          </a:xfrm>
        </p:grpSpPr>
        <p:grpSp>
          <p:nvGrpSpPr>
            <p:cNvPr id="22" name="组合 21"/>
            <p:cNvGrpSpPr/>
            <p:nvPr/>
          </p:nvGrpSpPr>
          <p:grpSpPr>
            <a:xfrm>
              <a:off x="674063" y="1381766"/>
              <a:ext cx="3126740" cy="2036734"/>
              <a:chOff x="672354" y="1730810"/>
              <a:chExt cx="3126740" cy="2036734"/>
            </a:xfrm>
          </p:grpSpPr>
          <p:sp>
            <p:nvSpPr>
              <p:cNvPr id="27" name="文本框3"/>
              <p:cNvSpPr txBox="1"/>
              <p:nvPr>
                <p:custDataLst>
                  <p:tags r:id="rId17"/>
                </p:custDataLst>
              </p:nvPr>
            </p:nvSpPr>
            <p:spPr>
              <a:xfrm>
                <a:off x="723154" y="2318185"/>
                <a:ext cx="2614295" cy="144935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推撞、拳打脚踢以及抢夺财物等，是容易察觉的欺凌形式。</a:t>
                </a:r>
                <a:endParaRPr kumimoji="0" lang="zh-CN" altLang="en-US"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28" name="矩形 27"/>
              <p:cNvSpPr/>
              <p:nvPr>
                <p:custDataLst>
                  <p:tags r:id="rId18"/>
                </p:custDataLst>
              </p:nvPr>
            </p:nvSpPr>
            <p:spPr>
              <a:xfrm>
                <a:off x="695326" y="1730811"/>
                <a:ext cx="2352674" cy="4616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sp>
            <p:nvSpPr>
              <p:cNvPr id="29" name="文本框 28"/>
              <p:cNvSpPr txBox="1"/>
              <p:nvPr>
                <p:custDataLst>
                  <p:tags r:id="rId19"/>
                </p:custDataLst>
              </p:nvPr>
            </p:nvSpPr>
            <p:spPr>
              <a:xfrm>
                <a:off x="672354" y="1730810"/>
                <a:ext cx="3126740" cy="461645"/>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打</a:t>
                </a:r>
                <a:r>
                  <a:rPr kumimoji="0" lang="en-US" altLang="zh-CN"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肢体欺凌</a:t>
                </a:r>
                <a:endPar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endParaRPr>
              </a:p>
            </p:txBody>
          </p:sp>
        </p:grpSp>
        <p:grpSp>
          <p:nvGrpSpPr>
            <p:cNvPr id="23" name="组合 22"/>
            <p:cNvGrpSpPr/>
            <p:nvPr/>
          </p:nvGrpSpPr>
          <p:grpSpPr>
            <a:xfrm>
              <a:off x="674063" y="3954869"/>
              <a:ext cx="2597785" cy="1546860"/>
              <a:chOff x="672354" y="1730810"/>
              <a:chExt cx="2597785" cy="1546860"/>
            </a:xfrm>
          </p:grpSpPr>
          <p:sp>
            <p:nvSpPr>
              <p:cNvPr id="24" name="文本框3"/>
              <p:cNvSpPr txBox="1"/>
              <p:nvPr>
                <p:custDataLst>
                  <p:tags r:id="rId20"/>
                </p:custDataLst>
              </p:nvPr>
            </p:nvSpPr>
            <p:spPr>
              <a:xfrm>
                <a:off x="695214" y="2318185"/>
                <a:ext cx="2574925" cy="9594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在网络发表对受害者不利的网络言论、曝光隐私以及对受害者的照片进行恶搞等。</a:t>
                </a:r>
                <a:endParaRPr kumimoji="0" lang="en-US" altLang="zh-CN"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25" name="矩形 24"/>
              <p:cNvSpPr/>
              <p:nvPr>
                <p:custDataLst>
                  <p:tags r:id="rId21"/>
                </p:custDataLst>
              </p:nvPr>
            </p:nvSpPr>
            <p:spPr>
              <a:xfrm>
                <a:off x="695326" y="1730811"/>
                <a:ext cx="2352674" cy="4616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Regular" panose="020B0500000000000000" charset="-122"/>
                  <a:ea typeface="思源黑体 CN Regular" panose="020B0500000000000000" charset="-122"/>
                  <a:cs typeface="+mn-cs"/>
                </a:endParaRPr>
              </a:p>
            </p:txBody>
          </p:sp>
          <p:sp>
            <p:nvSpPr>
              <p:cNvPr id="26" name="佳佳PPT"/>
              <p:cNvSpPr txBox="1"/>
              <p:nvPr>
                <p:custDataLst>
                  <p:tags r:id="rId22"/>
                </p:custDataLst>
              </p:nvPr>
            </p:nvSpPr>
            <p:spPr>
              <a:xfrm>
                <a:off x="672354" y="1730810"/>
                <a:ext cx="2398617" cy="460375"/>
              </a:xfrm>
              <a:prstGeom prst="rect">
                <a:avLst/>
              </a:prstGeom>
              <a:solidFill>
                <a:schemeClr val="accent1">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传</a:t>
                </a:r>
                <a:r>
                  <a:rPr kumimoji="0" lang="en-US" altLang="zh-CN"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a:t>
                </a:r>
                <a:r>
                  <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rPr>
                  <a:t>网络欺凌</a:t>
                </a:r>
                <a:endParaRPr kumimoji="0" lang="zh-CN" altLang="en-US" sz="2400" b="1"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endParaRPr>
              </a:p>
            </p:txBody>
          </p:sp>
        </p:grpSp>
      </p:grpSp>
      <p:sp>
        <p:nvSpPr>
          <p:cNvPr id="30" name="文本框 29"/>
          <p:cNvSpPr txBox="1"/>
          <p:nvPr/>
        </p:nvSpPr>
        <p:spPr>
          <a:xfrm>
            <a:off x="4190563" y="307051"/>
            <a:ext cx="3830330" cy="8299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rPr>
              <a:t>校园欺凌的表现</a:t>
            </a:r>
            <a:endPar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endParaRPr>
          </a:p>
        </p:txBody>
      </p:sp>
      <p:cxnSp>
        <p:nvCxnSpPr>
          <p:cNvPr id="31" name="直接连接符 30"/>
          <p:cNvCxnSpPr/>
          <p:nvPr/>
        </p:nvCxnSpPr>
        <p:spPr>
          <a:xfrm>
            <a:off x="5624413" y="1095993"/>
            <a:ext cx="94268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5278" y="553132"/>
            <a:ext cx="11321444" cy="7634514"/>
            <a:chOff x="823142" y="2086076"/>
            <a:chExt cx="10305820" cy="3449601"/>
          </a:xfrm>
        </p:grpSpPr>
        <p:pic>
          <p:nvPicPr>
            <p:cNvPr id="7" name="图片 6"/>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a:stretch>
              <a:fillRect/>
            </a:stretch>
          </p:blipFill>
          <p:spPr>
            <a:xfrm rot="10800000" flipH="1">
              <a:off x="823142" y="2113669"/>
              <a:ext cx="370223" cy="2437988"/>
            </a:xfrm>
            <a:prstGeom prst="rect">
              <a:avLst/>
            </a:prstGeom>
          </p:spPr>
        </p:pic>
        <p:pic>
          <p:nvPicPr>
            <p:cNvPr id="8" name="佳佳PPT"/>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a:stretch>
              <a:fillRect/>
            </a:stretch>
          </p:blipFill>
          <p:spPr>
            <a:xfrm rot="10800000">
              <a:off x="10750358" y="2086076"/>
              <a:ext cx="378604" cy="2493175"/>
            </a:xfrm>
            <a:prstGeom prst="rect">
              <a:avLst/>
            </a:prstGeom>
          </p:spPr>
        </p:pic>
        <p:pic>
          <p:nvPicPr>
            <p:cNvPr id="9" name="图片 8"/>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l="22596"/>
            <a:stretch>
              <a:fillRect/>
            </a:stretch>
          </p:blipFill>
          <p:spPr>
            <a:xfrm rot="5400000" flipH="1">
              <a:off x="5216166" y="-46128"/>
              <a:ext cx="1410009" cy="9753602"/>
            </a:xfrm>
            <a:prstGeom prst="rect">
              <a:avLst/>
            </a:prstGeom>
          </p:spPr>
        </p:pic>
        <p:sp>
          <p:nvSpPr>
            <p:cNvPr id="10" name="矩形 9"/>
            <p:cNvSpPr/>
            <p:nvPr/>
          </p:nvSpPr>
          <p:spPr>
            <a:xfrm>
              <a:off x="1091984" y="2160314"/>
              <a:ext cx="9753603" cy="2437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endParaRPr>
            </a:p>
          </p:txBody>
        </p:sp>
      </p:grpSp>
      <p:pic>
        <p:nvPicPr>
          <p:cNvPr id="5" name="图片 4"/>
          <p:cNvPicPr>
            <a:picLocks noChangeAspect="1"/>
          </p:cNvPicPr>
          <p:nvPr/>
        </p:nvPicPr>
        <p:blipFill>
          <a:blip r:embed="rId3">
            <a:extLst>
              <a:ext uri="{28A0092B-C50C-407E-A947-70E740481C1C}">
                <a14:useLocalDpi xmlns:a14="http://schemas.microsoft.com/office/drawing/2010/main" val="0"/>
              </a:ext>
            </a:extLst>
          </a:blip>
          <a:srcRect l="6788" b="21353"/>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grpSp>
        <p:nvGrpSpPr>
          <p:cNvPr id="2" name="组合 1"/>
          <p:cNvGrpSpPr/>
          <p:nvPr/>
        </p:nvGrpSpPr>
        <p:grpSpPr>
          <a:xfrm>
            <a:off x="2063611" y="2447413"/>
            <a:ext cx="7943849" cy="1056394"/>
            <a:chOff x="5847241" y="1537599"/>
            <a:chExt cx="5462232" cy="726382"/>
          </a:xfrm>
        </p:grpSpPr>
        <p:grpSp>
          <p:nvGrpSpPr>
            <p:cNvPr id="3" name="组合 2"/>
            <p:cNvGrpSpPr/>
            <p:nvPr/>
          </p:nvGrpSpPr>
          <p:grpSpPr>
            <a:xfrm>
              <a:off x="5847241" y="1537599"/>
              <a:ext cx="880533" cy="726382"/>
              <a:chOff x="5527514" y="1414573"/>
              <a:chExt cx="1053875" cy="869378"/>
            </a:xfrm>
          </p:grpSpPr>
          <p:sp>
            <p:nvSpPr>
              <p:cNvPr id="12" name="佳佳PPT"/>
              <p:cNvSpPr/>
              <p:nvPr/>
            </p:nvSpPr>
            <p:spPr>
              <a:xfrm>
                <a:off x="5527514" y="1414573"/>
                <a:ext cx="835186" cy="83518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Heavy" panose="02020900000000000000" charset="-122"/>
                  <a:ea typeface="思源宋体 CN Heavy" panose="02020900000000000000" charset="-122"/>
                  <a:cs typeface="+mn-cs"/>
                </a:endParaRPr>
              </a:p>
            </p:txBody>
          </p:sp>
          <p:sp>
            <p:nvSpPr>
              <p:cNvPr id="13" name="椭圆 12"/>
              <p:cNvSpPr/>
              <p:nvPr/>
            </p:nvSpPr>
            <p:spPr>
              <a:xfrm>
                <a:off x="5704298" y="1448765"/>
                <a:ext cx="835186" cy="835186"/>
              </a:xfrm>
              <a:prstGeom prst="ellipse">
                <a:avLst/>
              </a:prstGeom>
              <a:solidFill>
                <a:schemeClr val="bg1"/>
              </a:solidFill>
              <a:ln>
                <a:noFill/>
              </a:ln>
              <a:effectLst>
                <a:outerShdw blurRad="482600" sx="103000" sy="103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Heavy" panose="02020900000000000000" charset="-122"/>
                  <a:ea typeface="思源宋体 CN Heavy" panose="02020900000000000000" charset="-122"/>
                  <a:cs typeface="+mn-cs"/>
                </a:endParaRPr>
              </a:p>
            </p:txBody>
          </p:sp>
          <p:sp>
            <p:nvSpPr>
              <p:cNvPr id="14" name="佳佳PPT"/>
              <p:cNvSpPr txBox="1"/>
              <p:nvPr/>
            </p:nvSpPr>
            <p:spPr>
              <a:xfrm>
                <a:off x="5662392" y="1562547"/>
                <a:ext cx="918997" cy="6332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rPr>
                  <a:t>02</a:t>
                </a:r>
                <a:endParaRPr kumimoji="0" lang="zh-CN" altLang="en-US"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endParaRPr>
              </a:p>
            </p:txBody>
          </p:sp>
        </p:grpSp>
        <p:sp>
          <p:nvSpPr>
            <p:cNvPr id="4" name="文本框 3"/>
            <p:cNvSpPr txBox="1"/>
            <p:nvPr/>
          </p:nvSpPr>
          <p:spPr>
            <a:xfrm>
              <a:off x="6875503" y="1610516"/>
              <a:ext cx="4433970" cy="44361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rPr>
                <a:t>校园欺凌需承担的法律后果</a:t>
              </a:r>
              <a:endParaRPr kumimoji="0" lang="zh-CN" altLang="en-US" sz="36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endParaRPr>
            </a:p>
          </p:txBody>
        </p:sp>
        <p:cxnSp>
          <p:nvCxnSpPr>
            <p:cNvPr id="11" name="佳佳PPT"/>
            <p:cNvCxnSpPr/>
            <p:nvPr/>
          </p:nvCxnSpPr>
          <p:spPr>
            <a:xfrm flipV="1">
              <a:off x="6988565" y="2142205"/>
              <a:ext cx="4216965" cy="7859"/>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4190563" y="307051"/>
            <a:ext cx="3830330" cy="8299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rPr>
              <a:t>刑事责任</a:t>
            </a:r>
            <a:endPar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endParaRPr>
          </a:p>
        </p:txBody>
      </p:sp>
      <p:cxnSp>
        <p:nvCxnSpPr>
          <p:cNvPr id="27" name="直接连接符 26"/>
          <p:cNvCxnSpPr/>
          <p:nvPr/>
        </p:nvCxnSpPr>
        <p:spPr>
          <a:xfrm>
            <a:off x="5624413" y="1095993"/>
            <a:ext cx="94268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181735" y="1269365"/>
            <a:ext cx="4913630" cy="3759200"/>
          </a:xfrm>
          <a:prstGeom prst="rect">
            <a:avLst/>
          </a:prstGeom>
          <a:noFill/>
        </p:spPr>
        <p:txBody>
          <a:bodyPr wrap="square" rtlCol="0">
            <a:noAutofit/>
          </a:bodyPr>
          <a:p>
            <a:r>
              <a:rPr lang="zh-CN" altLang="en-US" sz="1400"/>
              <a:t>对于在校园欺凌中实施的严重的暴力行为，根据我国《刑法》规定，针对不同年龄阶段应当承担刑事责任。</a:t>
            </a:r>
            <a:endParaRPr lang="zh-CN" altLang="en-US" sz="1400"/>
          </a:p>
          <a:p>
            <a:endParaRPr lang="zh-CN" altLang="en-US" sz="1400"/>
          </a:p>
          <a:p>
            <a:r>
              <a:rPr lang="zh-CN" altLang="en-US" sz="1400"/>
              <a:t>《中华人民共和国刑法》第十七条</a:t>
            </a:r>
            <a:endParaRPr lang="zh-CN" altLang="en-US" sz="1400"/>
          </a:p>
          <a:p>
            <a:pPr algn="l">
              <a:buClrTx/>
              <a:buSzTx/>
              <a:buFontTx/>
            </a:pPr>
            <a:r>
              <a:rPr lang="zh-CN" altLang="en-US" sz="1400"/>
              <a:t>已满十六周岁的人犯罪，应当负刑事责任。</a:t>
            </a:r>
            <a:endParaRPr lang="zh-CN" altLang="en-US" sz="1400"/>
          </a:p>
          <a:p>
            <a:pPr algn="l">
              <a:buClrTx/>
              <a:buSzTx/>
              <a:buFontTx/>
            </a:pPr>
            <a:endParaRPr lang="zh-CN" altLang="en-US" sz="1400"/>
          </a:p>
          <a:p>
            <a:pPr algn="l">
              <a:buClrTx/>
              <a:buSzTx/>
              <a:buFontTx/>
            </a:pPr>
            <a:r>
              <a:rPr lang="zh-CN" altLang="en-US" sz="1400"/>
              <a:t>已满十四周岁不满十六周岁的人，犯故意杀人、故意伤害致人重伤或者死亡、强奸、抢劫、贩卖毒品、放火、爆炸、投放危险物质罪的，应当负刑事责任。</a:t>
            </a:r>
            <a:endParaRPr lang="zh-CN" altLang="en-US" sz="1400"/>
          </a:p>
          <a:p>
            <a:pPr algn="l">
              <a:buClrTx/>
              <a:buSzTx/>
              <a:buFontTx/>
            </a:pPr>
            <a:endParaRPr lang="zh-CN" altLang="en-US" sz="1400"/>
          </a:p>
          <a:p>
            <a:pPr algn="l">
              <a:buClrTx/>
              <a:buSzTx/>
              <a:buFontTx/>
            </a:pPr>
            <a:r>
              <a:rPr lang="zh-CN" altLang="en-US" sz="1400"/>
              <a:t>已满十二周岁不满十四周岁的人，犯故意杀人、故意伤害罪，致人死亡或者以特别残忍手段致人重伤造成严重残疾，情节恶劣，经最高人民检察院核准追诉的，应当负刑事责任。</a:t>
            </a:r>
            <a:endParaRPr lang="zh-CN" altLang="en-US" sz="1400"/>
          </a:p>
          <a:p>
            <a:pPr algn="l">
              <a:buClrTx/>
              <a:buSzTx/>
              <a:buFontTx/>
            </a:pPr>
            <a:endParaRPr lang="zh-CN" altLang="en-US" sz="1400"/>
          </a:p>
          <a:p>
            <a:pPr algn="l">
              <a:buClrTx/>
              <a:buSzTx/>
              <a:buFontTx/>
            </a:pPr>
            <a:r>
              <a:rPr lang="zh-CN" altLang="en-US" sz="1400"/>
              <a:t>对依照前三款规定追究刑事责任的不满十八周岁的人，应当从轻或者减轻处罚。</a:t>
            </a:r>
            <a:endParaRPr lang="zh-CN" altLang="en-US" sz="1400"/>
          </a:p>
          <a:p>
            <a:pPr algn="l">
              <a:buClrTx/>
              <a:buSzTx/>
              <a:buFontTx/>
            </a:pPr>
            <a:endParaRPr lang="zh-CN" altLang="en-US" sz="1400"/>
          </a:p>
          <a:p>
            <a:pPr algn="l">
              <a:buClrTx/>
              <a:buSzTx/>
              <a:buFontTx/>
            </a:pPr>
            <a:r>
              <a:rPr lang="zh-CN" altLang="en-US" sz="1400"/>
              <a:t>因不满十六周岁不予刑事处罚的，责令其父母或者其他监护人加以管教；在必要的时候，依法进行专门矫治教育。</a:t>
            </a:r>
            <a:endParaRPr lang="zh-CN" altLang="en-US" sz="1400"/>
          </a:p>
          <a:p>
            <a:endParaRPr lang="zh-CN" altLang="en-US" sz="2800"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p:txBody>
      </p:sp>
      <p:sp>
        <p:nvSpPr>
          <p:cNvPr id="3" name="文本框 2"/>
          <p:cNvSpPr txBox="1"/>
          <p:nvPr/>
        </p:nvSpPr>
        <p:spPr>
          <a:xfrm>
            <a:off x="6938645" y="1269365"/>
            <a:ext cx="4064000" cy="3969385"/>
          </a:xfrm>
          <a:prstGeom prst="rect">
            <a:avLst/>
          </a:prstGeom>
          <a:noFill/>
        </p:spPr>
        <p:txBody>
          <a:bodyPr wrap="square" rtlCol="0">
            <a:spAutoFit/>
          </a:bodyPr>
          <a:p>
            <a:pPr algn="l">
              <a:buClrTx/>
              <a:buSzTx/>
              <a:buFontTx/>
            </a:pPr>
            <a:r>
              <a:rPr lang="zh-CN" altLang="en-US">
                <a:sym typeface="+mn-ea"/>
              </a:rPr>
              <a:t>校园欺凌行为可能被认定罪名：</a:t>
            </a:r>
            <a:endParaRPr lang="zh-CN" altLang="en-US"/>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故意杀人罪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过失致人死亡罪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故意伤害罪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过失致人重伤罪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侮辱罪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抢劫罪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寻衅滋事罪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聚众斗殴罪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endParaRPr>
          </a:p>
          <a:p>
            <a:pPr algn="l">
              <a:buClrTx/>
              <a:buSzTx/>
              <a:buFontTx/>
            </a:pPr>
            <a:endParaRPr lang="zh-CN" altLang="en-US"/>
          </a:p>
          <a:p>
            <a:pPr algn="l">
              <a:buClrTx/>
              <a:buSzTx/>
              <a:buFontTx/>
            </a:pPr>
            <a:r>
              <a:rPr lang="zh-CN" altLang="en-US"/>
              <a:t>校园欺凌行为易涉及的罪名：</a:t>
            </a:r>
            <a:endParaRPr lang="zh-CN" altLang="en-US"/>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rPr>
              <a:t>故意伤害罪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寻衅滋事罪</a:t>
            </a:r>
            <a:endPar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endParaRPr>
          </a:p>
          <a:p>
            <a:pPr algn="l">
              <a:buClrTx/>
              <a:buSzTx/>
              <a:buFontTx/>
            </a:pPr>
            <a:r>
              <a:rPr lang="zh-CN" altLang="en-US" b="1">
                <a:solidFill>
                  <a:schemeClr val="accent1">
                    <a:lumMod val="75000"/>
                  </a:schemeClr>
                </a:solidFill>
                <a:latin typeface="方正仿宋_GB2312" panose="02000000000000000000" charset="-122"/>
                <a:ea typeface="方正仿宋_GB2312" panose="02000000000000000000" charset="-122"/>
                <a:cs typeface="方正仿宋_GB2312" panose="02000000000000000000" charset="-122"/>
                <a:sym typeface="+mn-ea"/>
              </a:rPr>
              <a:t>聚众斗殴罪</a:t>
            </a:r>
            <a:endParaRPr lang="zh-CN" altLang="en-US"/>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圆角 8"/>
          <p:cNvSpPr/>
          <p:nvPr/>
        </p:nvSpPr>
        <p:spPr>
          <a:xfrm flipH="1">
            <a:off x="1508760" y="1233170"/>
            <a:ext cx="4629785" cy="2708275"/>
          </a:xfrm>
          <a:prstGeom prst="roundRect">
            <a:avLst>
              <a:gd name="adj" fmla="val 7088"/>
            </a:avLst>
          </a:prstGeom>
          <a:solidFill>
            <a:schemeClr val="accent1">
              <a:lumMod val="60000"/>
              <a:lumOff val="40000"/>
            </a:schemeClr>
          </a:solidFill>
          <a:ln>
            <a:noFill/>
          </a:ln>
          <a:effectLst>
            <a:outerShdw blurRad="482600" sx="103000" sy="103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just" defTabSz="914400" rtl="0" eaLnBrk="1" fontAlgn="auto" latinLnBrk="0" hangingPunct="1">
              <a:lnSpc>
                <a:spcPct val="130000"/>
              </a:lnSpc>
              <a:spcBef>
                <a:spcPts val="0"/>
              </a:spcBef>
              <a:spcAft>
                <a:spcPts val="0"/>
              </a:spcAft>
              <a:buClrTx/>
              <a:buSzTx/>
              <a:buFontTx/>
              <a:buNone/>
              <a:defRPr/>
            </a:pPr>
            <a:r>
              <a:rPr lang="zh-CN" altLang="en-US" noProof="0" dirty="0">
                <a:ln>
                  <a:noFill/>
                </a:ln>
                <a:solidFill>
                  <a:srgbClr val="FFFF00"/>
                </a:solidFill>
                <a:effectLst/>
                <a:uLnTx/>
                <a:uFillTx/>
                <a:latin typeface="+mn-ea"/>
                <a:sym typeface="+mn-ea"/>
              </a:rPr>
              <a:t>故意伤害罪：</a:t>
            </a:r>
            <a:r>
              <a:rPr lang="zh-CN" altLang="en-US" noProof="0" dirty="0">
                <a:ln>
                  <a:noFill/>
                </a:ln>
                <a:solidFill>
                  <a:schemeClr val="tx1"/>
                </a:solidFill>
                <a:effectLst/>
                <a:uLnTx/>
                <a:uFillTx/>
                <a:latin typeface="+mn-ea"/>
                <a:sym typeface="+mn-ea"/>
              </a:rPr>
              <a:t>《刑法》第</a:t>
            </a:r>
            <a:r>
              <a:rPr lang="en-US" altLang="zh-CN" noProof="0" dirty="0">
                <a:ln>
                  <a:noFill/>
                </a:ln>
                <a:solidFill>
                  <a:schemeClr val="tx1"/>
                </a:solidFill>
                <a:effectLst/>
                <a:uLnTx/>
                <a:uFillTx/>
                <a:latin typeface="+mn-ea"/>
                <a:sym typeface="+mn-ea"/>
              </a:rPr>
              <a:t>234</a:t>
            </a:r>
            <a:r>
              <a:rPr lang="zh-CN" altLang="en-US" noProof="0" dirty="0">
                <a:ln>
                  <a:noFill/>
                </a:ln>
                <a:solidFill>
                  <a:schemeClr val="tx1"/>
                </a:solidFill>
                <a:effectLst/>
                <a:uLnTx/>
                <a:uFillTx/>
                <a:latin typeface="+mn-ea"/>
                <a:sym typeface="+mn-ea"/>
              </a:rPr>
              <a:t>条：</a:t>
            </a:r>
            <a:r>
              <a:rPr lang="zh-CN" altLang="en-US" noProof="0" dirty="0">
                <a:ln>
                  <a:noFill/>
                </a:ln>
                <a:solidFill>
                  <a:prstClr val="black"/>
                </a:solidFill>
                <a:effectLst/>
                <a:uLnTx/>
                <a:uFillTx/>
                <a:latin typeface="思源黑体 CN Regular" panose="020B0500000000000000" charset="-122"/>
                <a:ea typeface="思源黑体 CN Regular" panose="020B0500000000000000" charset="-122"/>
                <a:sym typeface="+mn-ea"/>
              </a:rPr>
              <a:t>故意伤害他人身体的，处三年以下有期徒刑、拘役或者管制。犯前款罪，致人重伤的，处三年以上十年以下有期徒刑；致人死亡或者以特别残忍手段致人重伤造成严重残疾的，处十年以上有期徒刑、无期徒刑或者死刑。本法另有规定的，依照规定。</a:t>
            </a:r>
            <a:endParaRPr kumimoji="0" lang="zh-CN" altLang="en-US" sz="1800" b="0" i="0" u="none" strike="noStrike" kern="1200" cap="none" spc="0" normalizeH="0" baseline="0" noProof="0" dirty="0">
              <a:ln>
                <a:noFill/>
              </a:ln>
              <a:solidFill>
                <a:prstClr val="black"/>
              </a:solidFill>
              <a:effectLst/>
              <a:uLnTx/>
              <a:uFillTx/>
              <a:latin typeface="+mn-ea"/>
            </a:endParaRPr>
          </a:p>
        </p:txBody>
      </p:sp>
      <p:sp>
        <p:nvSpPr>
          <p:cNvPr id="10" name="等腰三角形 9"/>
          <p:cNvSpPr/>
          <p:nvPr/>
        </p:nvSpPr>
        <p:spPr>
          <a:xfrm rot="16200000" flipH="1">
            <a:off x="884555" y="2221230"/>
            <a:ext cx="777240" cy="471170"/>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ea"/>
            </a:endParaRPr>
          </a:p>
        </p:txBody>
      </p:sp>
      <p:pic>
        <p:nvPicPr>
          <p:cNvPr id="101" name="图片 100"/>
          <p:cNvPicPr/>
          <p:nvPr/>
        </p:nvPicPr>
        <p:blipFill>
          <a:blip r:embed="rId1"/>
          <a:stretch>
            <a:fillRect/>
          </a:stretch>
        </p:blipFill>
        <p:spPr>
          <a:xfrm>
            <a:off x="6619875" y="2533650"/>
            <a:ext cx="4419600" cy="2875915"/>
          </a:xfrm>
          <a:prstGeom prst="rect">
            <a:avLst/>
          </a:prstGeom>
          <a:noFill/>
          <a:ln w="9525">
            <a:noFill/>
          </a:ln>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圆角 3"/>
          <p:cNvSpPr/>
          <p:nvPr/>
        </p:nvSpPr>
        <p:spPr>
          <a:xfrm flipH="1">
            <a:off x="1927860" y="918845"/>
            <a:ext cx="8653145" cy="2077720"/>
          </a:xfrm>
          <a:prstGeom prst="roundRect">
            <a:avLst>
              <a:gd name="adj" fmla="val 7088"/>
            </a:avLst>
          </a:prstGeom>
          <a:solidFill>
            <a:schemeClr val="accent1"/>
          </a:solidFill>
          <a:ln>
            <a:noFill/>
          </a:ln>
          <a:effectLst>
            <a:outerShdw blurRad="482600" sx="103000" sy="103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FFFF00"/>
                </a:solidFill>
                <a:effectLst/>
                <a:uLnTx/>
                <a:uFillTx/>
                <a:latin typeface="+mn-ea"/>
              </a:rPr>
              <a:t>寻衅滋事罪：</a:t>
            </a:r>
            <a:r>
              <a:rPr kumimoji="0" lang="zh-CN" altLang="en-US" sz="1400" b="0" i="0" u="none" strike="noStrike" kern="1200" cap="none" spc="0" normalizeH="0" baseline="0" noProof="0" dirty="0">
                <a:ln>
                  <a:noFill/>
                </a:ln>
                <a:solidFill>
                  <a:prstClr val="black"/>
                </a:solidFill>
                <a:effectLst/>
                <a:uLnTx/>
                <a:uFillTx/>
                <a:latin typeface="+mn-ea"/>
              </a:rPr>
              <a:t>最高人民法院相关司法解释：已满</a:t>
            </a:r>
            <a:r>
              <a:rPr kumimoji="0" lang="en-US" altLang="zh-CN" sz="1400" b="0" i="0" u="none" strike="noStrike" kern="1200" cap="none" spc="0" normalizeH="0" baseline="0" noProof="0" dirty="0">
                <a:ln>
                  <a:noFill/>
                </a:ln>
                <a:solidFill>
                  <a:prstClr val="black"/>
                </a:solidFill>
                <a:effectLst/>
                <a:uLnTx/>
                <a:uFillTx/>
                <a:latin typeface="+mn-ea"/>
              </a:rPr>
              <a:t>16</a:t>
            </a:r>
            <a:r>
              <a:rPr kumimoji="0" lang="zh-CN" altLang="en-US" sz="1400" b="0" i="0" u="none" strike="noStrike" kern="1200" cap="none" spc="0" normalizeH="0" baseline="0" noProof="0" dirty="0">
                <a:ln>
                  <a:noFill/>
                </a:ln>
                <a:solidFill>
                  <a:prstClr val="black"/>
                </a:solidFill>
                <a:effectLst/>
                <a:uLnTx/>
                <a:uFillTx/>
                <a:latin typeface="+mn-ea"/>
              </a:rPr>
              <a:t>周岁不满</a:t>
            </a:r>
            <a:r>
              <a:rPr kumimoji="0" lang="en-US" altLang="zh-CN" sz="1400" b="0" i="0" u="none" strike="noStrike" kern="1200" cap="none" spc="0" normalizeH="0" baseline="0" noProof="0" dirty="0">
                <a:ln>
                  <a:noFill/>
                </a:ln>
                <a:solidFill>
                  <a:prstClr val="black"/>
                </a:solidFill>
                <a:effectLst/>
                <a:uLnTx/>
                <a:uFillTx/>
                <a:latin typeface="+mn-ea"/>
              </a:rPr>
              <a:t>18</a:t>
            </a:r>
            <a:r>
              <a:rPr kumimoji="0" lang="zh-CN" altLang="en-US" sz="1400" b="0" i="0" u="none" strike="noStrike" kern="1200" cap="none" spc="0" normalizeH="0" baseline="0" noProof="0" dirty="0">
                <a:ln>
                  <a:noFill/>
                </a:ln>
                <a:solidFill>
                  <a:prstClr val="black"/>
                </a:solidFill>
                <a:effectLst/>
                <a:uLnTx/>
                <a:uFillTx/>
                <a:latin typeface="+mn-ea"/>
              </a:rPr>
              <a:t>周岁的人出于以大欺小、以强凌弱或者追求精神刺激，随意殴打其他未成年人强拿硬要或者损毁公私财物，扰乱学校及其他公共场所秩序，情节严重的，予以寻衅滋事处罚。</a:t>
            </a:r>
            <a:endParaRPr kumimoji="0" lang="zh-CN" altLang="en-US" sz="1400" b="0" i="0" u="none" strike="noStrike" kern="1200" cap="none" spc="0" normalizeH="0" baseline="0" noProof="0" dirty="0">
              <a:ln>
                <a:noFill/>
              </a:ln>
              <a:solidFill>
                <a:prstClr val="black"/>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mn-ea"/>
              </a:rPr>
              <a:t>《刑法》第</a:t>
            </a:r>
            <a:r>
              <a:rPr kumimoji="0" lang="en-US" altLang="zh-CN" sz="1400" b="0" i="0" u="none" strike="noStrike" kern="1200" cap="none" spc="0" normalizeH="0" baseline="0" noProof="0" dirty="0">
                <a:ln>
                  <a:noFill/>
                </a:ln>
                <a:solidFill>
                  <a:prstClr val="black"/>
                </a:solidFill>
                <a:effectLst/>
                <a:uLnTx/>
                <a:uFillTx/>
                <a:latin typeface="+mn-ea"/>
              </a:rPr>
              <a:t>293</a:t>
            </a:r>
            <a:r>
              <a:rPr kumimoji="0" lang="zh-CN" altLang="en-US" sz="1400" b="0" i="0" u="none" strike="noStrike" kern="1200" cap="none" spc="0" normalizeH="0" baseline="0" noProof="0" dirty="0">
                <a:ln>
                  <a:noFill/>
                </a:ln>
                <a:solidFill>
                  <a:prstClr val="black"/>
                </a:solidFill>
                <a:effectLst/>
                <a:uLnTx/>
                <a:uFillTx/>
                <a:latin typeface="+mn-ea"/>
              </a:rPr>
              <a:t>条：</a:t>
            </a:r>
            <a:r>
              <a:rPr kumimoji="0" sz="1400" b="0" i="0" u="none" strike="noStrike" kern="1200" cap="none" spc="0" normalizeH="0" baseline="0" noProof="0" dirty="0">
                <a:ln>
                  <a:noFill/>
                </a:ln>
                <a:solidFill>
                  <a:prstClr val="black"/>
                </a:solidFill>
                <a:effectLst/>
                <a:uLnTx/>
                <a:uFillTx/>
                <a:latin typeface="+mn-ea"/>
              </a:rPr>
              <a:t>有下列寻衅滋事行为之一，破坏社会秩序的，处五年以下有期徒刑、拘役或者管制：</a:t>
            </a:r>
            <a:endParaRPr kumimoji="0" sz="1400" b="0" i="0" u="none" strike="noStrike" kern="1200" cap="none" spc="0" normalizeH="0" baseline="0" noProof="0" dirty="0">
              <a:ln>
                <a:noFill/>
              </a:ln>
              <a:solidFill>
                <a:prstClr val="black"/>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sz="1400" b="0" i="0" u="none" strike="noStrike" kern="1200" cap="none" spc="0" normalizeH="0" baseline="0" noProof="0" dirty="0">
                <a:ln>
                  <a:noFill/>
                </a:ln>
                <a:solidFill>
                  <a:prstClr val="black"/>
                </a:solidFill>
                <a:effectLst/>
                <a:uLnTx/>
                <a:uFillTx/>
                <a:latin typeface="+mn-ea"/>
              </a:rPr>
              <a:t>（一）随意殴打他人，情节恶劣的；</a:t>
            </a:r>
            <a:endParaRPr kumimoji="0" sz="1400" b="0" i="0" u="none" strike="noStrike" kern="1200" cap="none" spc="0" normalizeH="0" baseline="0" noProof="0" dirty="0">
              <a:ln>
                <a:noFill/>
              </a:ln>
              <a:solidFill>
                <a:prstClr val="black"/>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sz="1400" b="0" i="0" u="none" strike="noStrike" kern="1200" cap="none" spc="0" normalizeH="0" baseline="0" noProof="0" dirty="0">
                <a:ln>
                  <a:noFill/>
                </a:ln>
                <a:solidFill>
                  <a:prstClr val="black"/>
                </a:solidFill>
                <a:effectLst/>
                <a:uLnTx/>
                <a:uFillTx/>
                <a:latin typeface="+mn-ea"/>
              </a:rPr>
              <a:t>（二）追逐、拦截、辱骂、恐吓他人，情节恶劣的；</a:t>
            </a:r>
            <a:endParaRPr kumimoji="0" sz="1400" b="0" i="0" u="none" strike="noStrike" kern="1200" cap="none" spc="0" normalizeH="0" baseline="0" noProof="0" dirty="0">
              <a:ln>
                <a:noFill/>
              </a:ln>
              <a:solidFill>
                <a:prstClr val="black"/>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sz="1400" b="0" i="0" u="none" strike="noStrike" kern="1200" cap="none" spc="0" normalizeH="0" baseline="0" noProof="0" dirty="0">
                <a:ln>
                  <a:noFill/>
                </a:ln>
                <a:solidFill>
                  <a:prstClr val="black"/>
                </a:solidFill>
                <a:effectLst/>
                <a:uLnTx/>
                <a:uFillTx/>
                <a:latin typeface="+mn-ea"/>
              </a:rPr>
              <a:t>（三）强拿硬要或者任意损毁、占用公私财物，情节严重的；</a:t>
            </a:r>
            <a:endParaRPr kumimoji="0" sz="1400" b="0" i="0" u="none" strike="noStrike" kern="1200" cap="none" spc="0" normalizeH="0" baseline="0" noProof="0" dirty="0">
              <a:ln>
                <a:noFill/>
              </a:ln>
              <a:solidFill>
                <a:prstClr val="black"/>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sz="1400" b="0" i="0" u="none" strike="noStrike" kern="1200" cap="none" spc="0" normalizeH="0" baseline="0" noProof="0" dirty="0">
                <a:ln>
                  <a:noFill/>
                </a:ln>
                <a:solidFill>
                  <a:prstClr val="black"/>
                </a:solidFill>
                <a:effectLst/>
                <a:uLnTx/>
                <a:uFillTx/>
                <a:latin typeface="+mn-ea"/>
              </a:rPr>
              <a:t>（四）在公共场所起哄闹事，造成公共场所秩序严重混乱的。</a:t>
            </a:r>
            <a:endParaRPr kumimoji="0" sz="1400" b="0" i="0" u="none" strike="noStrike" kern="1200" cap="none" spc="0" normalizeH="0" baseline="0" noProof="0" dirty="0">
              <a:ln>
                <a:noFill/>
              </a:ln>
              <a:solidFill>
                <a:prstClr val="black"/>
              </a:solidFill>
              <a:effectLst/>
              <a:uLnTx/>
              <a:uFillTx/>
              <a:latin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kumimoji="0" sz="1400" b="0" i="0" u="none" strike="noStrike" kern="1200" cap="none" spc="0" normalizeH="0" baseline="0" noProof="0" dirty="0">
                <a:ln>
                  <a:noFill/>
                </a:ln>
                <a:solidFill>
                  <a:prstClr val="black"/>
                </a:solidFill>
                <a:effectLst/>
                <a:uLnTx/>
                <a:uFillTx/>
                <a:latin typeface="+mn-ea"/>
              </a:rPr>
              <a:t>纠集他人多次实施前款行为，严重破坏社会秩序的，处五年以上十年以下有期徒刑，可以并处罚金。</a:t>
            </a:r>
            <a:endParaRPr kumimoji="0" sz="1800" b="0" i="0" u="none" strike="noStrike" kern="1200" cap="none" spc="0" normalizeH="0" baseline="0" noProof="0" dirty="0">
              <a:ln>
                <a:noFill/>
              </a:ln>
              <a:solidFill>
                <a:prstClr val="black"/>
              </a:solidFill>
              <a:effectLst/>
              <a:uLnTx/>
              <a:uFillTx/>
              <a:latin typeface="+mn-ea"/>
            </a:endParaRPr>
          </a:p>
        </p:txBody>
      </p:sp>
      <p:sp>
        <p:nvSpPr>
          <p:cNvPr id="3" name="等腰三角形 2"/>
          <p:cNvSpPr/>
          <p:nvPr/>
        </p:nvSpPr>
        <p:spPr>
          <a:xfrm rot="16200000" flipH="1">
            <a:off x="1435283" y="1638987"/>
            <a:ext cx="515969" cy="47133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ea"/>
            </a:endParaRPr>
          </a:p>
        </p:txBody>
      </p:sp>
      <p:pic>
        <p:nvPicPr>
          <p:cNvPr id="6" name="图片 5"/>
          <p:cNvPicPr>
            <a:picLocks noChangeAspect="1"/>
          </p:cNvPicPr>
          <p:nvPr/>
        </p:nvPicPr>
        <p:blipFill>
          <a:blip r:embed="rId1"/>
          <a:stretch>
            <a:fillRect/>
          </a:stretch>
        </p:blipFill>
        <p:spPr>
          <a:xfrm>
            <a:off x="1456690" y="3163570"/>
            <a:ext cx="3634105" cy="2439670"/>
          </a:xfrm>
          <a:prstGeom prst="rect">
            <a:avLst/>
          </a:prstGeom>
        </p:spPr>
      </p:pic>
      <p:pic>
        <p:nvPicPr>
          <p:cNvPr id="7" name="图片 6"/>
          <p:cNvPicPr>
            <a:picLocks noChangeAspect="1"/>
          </p:cNvPicPr>
          <p:nvPr/>
        </p:nvPicPr>
        <p:blipFill>
          <a:blip r:embed="rId2"/>
          <a:stretch>
            <a:fillRect/>
          </a:stretch>
        </p:blipFill>
        <p:spPr>
          <a:xfrm>
            <a:off x="5555615" y="3163570"/>
            <a:ext cx="5025390" cy="2364105"/>
          </a:xfrm>
          <a:prstGeom prst="rect">
            <a:avLst/>
          </a:prstGeom>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圆角 8"/>
          <p:cNvSpPr/>
          <p:nvPr/>
        </p:nvSpPr>
        <p:spPr>
          <a:xfrm flipH="1">
            <a:off x="1463040" y="918845"/>
            <a:ext cx="4351655" cy="3025140"/>
          </a:xfrm>
          <a:prstGeom prst="roundRect">
            <a:avLst>
              <a:gd name="adj" fmla="val 7088"/>
            </a:avLst>
          </a:prstGeom>
          <a:solidFill>
            <a:schemeClr val="accent1">
              <a:lumMod val="60000"/>
              <a:lumOff val="40000"/>
            </a:schemeClr>
          </a:solidFill>
          <a:ln>
            <a:noFill/>
          </a:ln>
          <a:effectLst>
            <a:outerShdw blurRad="482600" sx="103000" sy="103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just" defTabSz="914400" rtl="0" eaLnBrk="1" fontAlgn="auto" latinLnBrk="0" hangingPunct="1">
              <a:lnSpc>
                <a:spcPct val="100000"/>
              </a:lnSpc>
              <a:spcBef>
                <a:spcPts val="0"/>
              </a:spcBef>
              <a:spcAft>
                <a:spcPts val="0"/>
              </a:spcAft>
              <a:buClrTx/>
              <a:buSzTx/>
              <a:buFontTx/>
              <a:buNone/>
              <a:defRPr/>
            </a:pPr>
            <a:r>
              <a:rPr lang="zh-CN" altLang="en-US" noProof="0" dirty="0">
                <a:ln>
                  <a:noFill/>
                </a:ln>
                <a:solidFill>
                  <a:srgbClr val="FFFF00"/>
                </a:solidFill>
                <a:effectLst/>
                <a:uLnTx/>
                <a:uFillTx/>
                <a:latin typeface="+mn-ea"/>
                <a:sym typeface="+mn-ea"/>
              </a:rPr>
              <a:t>聚众斗殴罪：</a:t>
            </a:r>
            <a:r>
              <a:rPr lang="zh-CN" noProof="0" dirty="0">
                <a:ln>
                  <a:noFill/>
                </a:ln>
                <a:solidFill>
                  <a:prstClr val="black"/>
                </a:solidFill>
                <a:effectLst/>
                <a:uLnTx/>
                <a:uFillTx/>
                <a:latin typeface="+mn-ea"/>
                <a:sym typeface="+mn-ea"/>
              </a:rPr>
              <a:t>《刑法》第</a:t>
            </a:r>
            <a:r>
              <a:rPr lang="en-US" altLang="zh-CN" noProof="0" dirty="0">
                <a:ln>
                  <a:noFill/>
                </a:ln>
                <a:solidFill>
                  <a:prstClr val="black"/>
                </a:solidFill>
                <a:effectLst/>
                <a:uLnTx/>
                <a:uFillTx/>
                <a:latin typeface="+mn-ea"/>
                <a:sym typeface="+mn-ea"/>
              </a:rPr>
              <a:t>292</a:t>
            </a:r>
            <a:r>
              <a:rPr lang="zh-CN" altLang="en-US" noProof="0" dirty="0">
                <a:ln>
                  <a:noFill/>
                </a:ln>
                <a:solidFill>
                  <a:prstClr val="black"/>
                </a:solidFill>
                <a:effectLst/>
                <a:uLnTx/>
                <a:uFillTx/>
                <a:latin typeface="+mn-ea"/>
                <a:sym typeface="+mn-ea"/>
              </a:rPr>
              <a:t>条：聚众斗殴的，对首要分子和其他积极参加的，处</a:t>
            </a:r>
            <a:r>
              <a:rPr lang="en-US" altLang="zh-CN" noProof="0" dirty="0">
                <a:ln>
                  <a:noFill/>
                </a:ln>
                <a:solidFill>
                  <a:prstClr val="black"/>
                </a:solidFill>
                <a:effectLst/>
                <a:uLnTx/>
                <a:uFillTx/>
                <a:latin typeface="+mn-ea"/>
                <a:sym typeface="+mn-ea"/>
              </a:rPr>
              <a:t>3</a:t>
            </a:r>
            <a:r>
              <a:rPr lang="zh-CN" altLang="en-US" noProof="0" dirty="0">
                <a:ln>
                  <a:noFill/>
                </a:ln>
                <a:solidFill>
                  <a:prstClr val="black"/>
                </a:solidFill>
                <a:effectLst/>
                <a:uLnTx/>
                <a:uFillTx/>
                <a:latin typeface="+mn-ea"/>
                <a:sym typeface="+mn-ea"/>
              </a:rPr>
              <a:t>年以下有期徒刑、拘役或者管制；有下列情形之一的，对首要分子和其他积极参加的，处</a:t>
            </a:r>
            <a:r>
              <a:rPr lang="en-US" altLang="zh-CN" noProof="0" dirty="0">
                <a:ln>
                  <a:noFill/>
                </a:ln>
                <a:solidFill>
                  <a:prstClr val="black"/>
                </a:solidFill>
                <a:effectLst/>
                <a:uLnTx/>
                <a:uFillTx/>
                <a:latin typeface="+mn-ea"/>
                <a:sym typeface="+mn-ea"/>
              </a:rPr>
              <a:t>3</a:t>
            </a:r>
            <a:r>
              <a:rPr lang="zh-CN" altLang="en-US" noProof="0" dirty="0">
                <a:ln>
                  <a:noFill/>
                </a:ln>
                <a:solidFill>
                  <a:prstClr val="black"/>
                </a:solidFill>
                <a:effectLst/>
                <a:uLnTx/>
                <a:uFillTx/>
                <a:latin typeface="+mn-ea"/>
                <a:sym typeface="+mn-ea"/>
              </a:rPr>
              <a:t>年以上</a:t>
            </a:r>
            <a:r>
              <a:rPr lang="en-US" altLang="zh-CN" noProof="0" dirty="0">
                <a:ln>
                  <a:noFill/>
                </a:ln>
                <a:solidFill>
                  <a:prstClr val="black"/>
                </a:solidFill>
                <a:effectLst/>
                <a:uLnTx/>
                <a:uFillTx/>
                <a:latin typeface="+mn-ea"/>
                <a:sym typeface="+mn-ea"/>
              </a:rPr>
              <a:t>10</a:t>
            </a:r>
            <a:r>
              <a:rPr lang="zh-CN" altLang="en-US" noProof="0" dirty="0">
                <a:ln>
                  <a:noFill/>
                </a:ln>
                <a:solidFill>
                  <a:prstClr val="black"/>
                </a:solidFill>
                <a:effectLst/>
                <a:uLnTx/>
                <a:uFillTx/>
                <a:latin typeface="+mn-ea"/>
                <a:sym typeface="+mn-ea"/>
              </a:rPr>
              <a:t>年以下有期徒刑：（一）多次聚众斗殴的；（二）聚众斗殴人数多，规模大，社会影响恶劣的；（三）在公共场所或者交通要道聚众斗殴，造成社会秩序混乱的；（四）持械聚众斗殴的。</a:t>
            </a:r>
            <a:endParaRPr kumimoji="0" lang="zh-CN" altLang="en-US" sz="1800" b="0" i="0" u="none" strike="noStrike" kern="1200" cap="none" spc="0" normalizeH="0" baseline="0" noProof="0" dirty="0">
              <a:ln>
                <a:noFill/>
              </a:ln>
              <a:solidFill>
                <a:prstClr val="black"/>
              </a:solidFill>
              <a:effectLst/>
              <a:uLnTx/>
              <a:uFillTx/>
              <a:latin typeface="+mn-ea"/>
            </a:endParaRPr>
          </a:p>
        </p:txBody>
      </p:sp>
      <p:sp>
        <p:nvSpPr>
          <p:cNvPr id="10" name="等腰三角形 9"/>
          <p:cNvSpPr/>
          <p:nvPr/>
        </p:nvSpPr>
        <p:spPr>
          <a:xfrm rot="16200000" flipH="1">
            <a:off x="969164" y="2175005"/>
            <a:ext cx="515969" cy="471339"/>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ea"/>
            </a:endParaRPr>
          </a:p>
        </p:txBody>
      </p:sp>
      <p:pic>
        <p:nvPicPr>
          <p:cNvPr id="2" name="图片 1"/>
          <p:cNvPicPr>
            <a:picLocks noChangeAspect="1"/>
          </p:cNvPicPr>
          <p:nvPr/>
        </p:nvPicPr>
        <p:blipFill>
          <a:blip r:embed="rId1"/>
          <a:stretch>
            <a:fillRect/>
          </a:stretch>
        </p:blipFill>
        <p:spPr>
          <a:xfrm>
            <a:off x="6389370" y="2009140"/>
            <a:ext cx="4493260" cy="2995930"/>
          </a:xfrm>
          <a:prstGeom prst="rect">
            <a:avLst/>
          </a:prstGeom>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文本框 78"/>
          <p:cNvSpPr txBox="1"/>
          <p:nvPr/>
        </p:nvSpPr>
        <p:spPr>
          <a:xfrm>
            <a:off x="4190563" y="307051"/>
            <a:ext cx="3830330" cy="8299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rPr>
              <a:t>民事责任</a:t>
            </a:r>
            <a:endPar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endParaRPr>
          </a:p>
        </p:txBody>
      </p:sp>
      <p:cxnSp>
        <p:nvCxnSpPr>
          <p:cNvPr id="80" name="直接连接符 79"/>
          <p:cNvCxnSpPr/>
          <p:nvPr/>
        </p:nvCxnSpPr>
        <p:spPr>
          <a:xfrm>
            <a:off x="5624413" y="1095993"/>
            <a:ext cx="94268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457960" y="1494790"/>
            <a:ext cx="9577705" cy="3138170"/>
          </a:xfrm>
          <a:prstGeom prst="rect">
            <a:avLst/>
          </a:prstGeom>
          <a:noFill/>
        </p:spPr>
        <p:txBody>
          <a:bodyPr wrap="square" rtlCol="0">
            <a:spAutoFit/>
          </a:bodyPr>
          <a:p>
            <a:r>
              <a:rPr lang="zh-CN" altLang="en-US"/>
              <a:t>根据《中华人民共和国民法典》的相关规定，校园欺凌行为可能导致受害者遭受人身或财产损害，欺凌行为人或其监护人需承担相应的赔偿责任。</a:t>
            </a:r>
            <a:endParaRPr lang="zh-CN" altLang="en-US"/>
          </a:p>
          <a:p>
            <a:endParaRPr lang="zh-CN" altLang="en-US"/>
          </a:p>
          <a:p>
            <a:r>
              <a:rPr lang="zh-CN" altLang="en-US"/>
              <a:t>在校园欺凌中常见的民事侵权行为有：</a:t>
            </a:r>
            <a:endParaRPr lang="zh-CN" altLang="en-US"/>
          </a:p>
          <a:p>
            <a:endParaRPr lang="zh-CN" altLang="en-US"/>
          </a:p>
          <a:p>
            <a:r>
              <a:rPr lang="zh-CN" altLang="en-US"/>
              <a:t>在言语上：随意损毁他人财产的、起带有侮辱性的外号或使用羞辱性话语的、散播关于他人的谣言的、恶意暴露他人隐私的等行为，而这些行为可能构成侵犯他人的名誉权、肖像权、隐私权。  </a:t>
            </a:r>
            <a:endParaRPr lang="zh-CN" altLang="en-US"/>
          </a:p>
          <a:p>
            <a:endParaRPr lang="zh-CN" altLang="en-US"/>
          </a:p>
          <a:p>
            <a:r>
              <a:rPr lang="zh-CN" altLang="en-US"/>
              <a:t>在行为上：如果在校园欺凌行为中有暴力袭击、肢体攻击，造成他人身体伤害的行为，这些行为可能构成侵犯他人的生命权、身体权和健康权，情节严重的可能构成刑事犯罪。</a:t>
            </a:r>
            <a:endParaRPr lang="zh-CN" altLang="en-US"/>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69645" y="564515"/>
            <a:ext cx="10201910" cy="5507990"/>
          </a:xfrm>
          <a:prstGeom prst="rect">
            <a:avLst/>
          </a:prstGeom>
          <a:noFill/>
        </p:spPr>
        <p:txBody>
          <a:bodyPr wrap="square" rtlCol="0" anchor="t">
            <a:spAutoFit/>
          </a:bodyPr>
          <a:p>
            <a:r>
              <a:rPr lang="zh-CN" altLang="en-US" sz="1600">
                <a:sym typeface="+mn-ea"/>
              </a:rPr>
              <a:t>参考法规：《中华人民共和国民法典》</a:t>
            </a:r>
            <a:endParaRPr lang="zh-CN" altLang="en-US" sz="1600"/>
          </a:p>
          <a:p>
            <a:endParaRPr lang="zh-CN" altLang="en-US" sz="1600"/>
          </a:p>
          <a:p>
            <a:r>
              <a:rPr lang="zh-CN" altLang="en-US" sz="1600">
                <a:sym typeface="+mn-ea"/>
              </a:rPr>
              <a:t>第一千一百八十八条</a:t>
            </a:r>
            <a:endParaRPr lang="zh-CN" altLang="en-US" sz="1600"/>
          </a:p>
          <a:p>
            <a:r>
              <a:rPr lang="zh-CN" altLang="en-US" sz="1600">
                <a:sym typeface="+mn-ea"/>
              </a:rPr>
              <a:t>无民事行为能力人、限制民事行为能力人造成他人损害的，由监护人承担侵权责任。监护人尽到监护职责的，可以减轻其侵权责任。</a:t>
            </a:r>
            <a:endParaRPr lang="zh-CN" altLang="en-US" sz="1600"/>
          </a:p>
          <a:p>
            <a:r>
              <a:rPr lang="zh-CN" altLang="en-US" sz="1600">
                <a:sym typeface="+mn-ea"/>
              </a:rPr>
              <a:t>有财产的无民事行为能力人、限制民事行为能力人造成他人损害的，从本人财产中支付赔偿费用；不足部分，由监护人赔偿。</a:t>
            </a:r>
            <a:endParaRPr lang="zh-CN" altLang="en-US" sz="1600">
              <a:sym typeface="+mn-ea"/>
            </a:endParaRPr>
          </a:p>
          <a:p>
            <a:endParaRPr lang="zh-CN" altLang="en-US" sz="1600">
              <a:sym typeface="+mn-ea"/>
            </a:endParaRPr>
          </a:p>
          <a:p>
            <a:r>
              <a:rPr lang="zh-CN" altLang="en-US" sz="1600"/>
              <a:t>第九百九十条　</a:t>
            </a:r>
            <a:endParaRPr lang="zh-CN" altLang="en-US" sz="1600"/>
          </a:p>
          <a:p>
            <a:r>
              <a:rPr lang="zh-CN" altLang="en-US" sz="1600"/>
              <a:t>人格权是民事主体享有的生命权、身体权、健康权、姓名权、名称权、肖像权、名誉权、荣誉权、隐私权等权利。</a:t>
            </a:r>
            <a:endParaRPr lang="zh-CN" altLang="en-US" sz="1600"/>
          </a:p>
          <a:p>
            <a:r>
              <a:rPr lang="zh-CN" altLang="en-US" sz="1600"/>
              <a:t>除前款规定的人格权外，自然人享有基于人身自由、人格尊严产生的其他人格权益。</a:t>
            </a:r>
            <a:endParaRPr lang="zh-CN" altLang="en-US" sz="1600"/>
          </a:p>
          <a:p>
            <a:endParaRPr lang="zh-CN" altLang="en-US" sz="1600"/>
          </a:p>
          <a:p>
            <a:r>
              <a:rPr lang="zh-CN" altLang="en-US" sz="1600"/>
              <a:t>第九百九十一条　</a:t>
            </a:r>
            <a:endParaRPr lang="zh-CN" altLang="en-US" sz="1600"/>
          </a:p>
          <a:p>
            <a:r>
              <a:rPr lang="zh-CN" altLang="en-US" sz="1600"/>
              <a:t>民事主体的人格权受法律保护，任何组织或者个人不得侵害。</a:t>
            </a:r>
            <a:endParaRPr lang="zh-CN" altLang="en-US" sz="1600"/>
          </a:p>
          <a:p>
            <a:endParaRPr lang="zh-CN" altLang="en-US" sz="1600"/>
          </a:p>
          <a:p>
            <a:r>
              <a:rPr lang="zh-CN" altLang="en-US" sz="1600"/>
              <a:t>第一千一百六十七条</a:t>
            </a:r>
            <a:endParaRPr lang="zh-CN" altLang="en-US" sz="1600"/>
          </a:p>
          <a:p>
            <a:r>
              <a:rPr lang="zh-CN" altLang="en-US" sz="1600"/>
              <a:t>侵权行为危及他人人身、财产安全的，被侵权人有权请求侵权人承担停止侵害、排除妨碍、消除危险等侵权责任。</a:t>
            </a:r>
            <a:endParaRPr lang="zh-CN" altLang="en-US" sz="1600"/>
          </a:p>
          <a:p>
            <a:endParaRPr lang="zh-CN" altLang="en-US" sz="1600"/>
          </a:p>
          <a:p>
            <a:pPr algn="l">
              <a:buClrTx/>
              <a:buSzTx/>
              <a:buNone/>
            </a:pPr>
            <a:r>
              <a:rPr lang="zh-CN" altLang="en-US" sz="1600" noProof="0" dirty="0">
                <a:ln>
                  <a:noFill/>
                </a:ln>
                <a:solidFill>
                  <a:prstClr val="black"/>
                </a:solidFill>
                <a:effectLst/>
                <a:uLnTx/>
                <a:uFillTx/>
                <a:latin typeface="思源黑体 CN Regular" panose="020B0500000000000000" charset="-122"/>
                <a:ea typeface="思源黑体 CN Regular" panose="020B0500000000000000" charset="-122"/>
                <a:sym typeface="+mn-ea"/>
              </a:rPr>
              <a:t>第一千一百七十九条</a:t>
            </a:r>
            <a:endParaRPr lang="zh-CN" altLang="en-US" sz="1600" noProof="0" dirty="0">
              <a:ln>
                <a:noFill/>
              </a:ln>
              <a:solidFill>
                <a:prstClr val="black"/>
              </a:solidFill>
              <a:effectLst/>
              <a:uLnTx/>
              <a:uFillTx/>
              <a:latin typeface="思源黑体 CN Regular" panose="020B0500000000000000" charset="-122"/>
              <a:ea typeface="思源黑体 CN Regular" panose="020B0500000000000000" charset="-122"/>
            </a:endParaRPr>
          </a:p>
          <a:p>
            <a:pPr algn="l">
              <a:buClrTx/>
              <a:buSzTx/>
              <a:buNone/>
            </a:pPr>
            <a:r>
              <a:rPr lang="zh-CN" altLang="en-US" sz="1600" noProof="0" dirty="0">
                <a:ln>
                  <a:noFill/>
                </a:ln>
                <a:solidFill>
                  <a:prstClr val="black"/>
                </a:solidFill>
                <a:effectLst/>
                <a:uLnTx/>
                <a:uFillTx/>
                <a:latin typeface="思源黑体 CN Regular" panose="020B0500000000000000" charset="-122"/>
                <a:ea typeface="思源黑体 CN Regular" panose="020B0500000000000000" charset="-122"/>
                <a:sym typeface="+mn-ea"/>
              </a:rPr>
              <a:t>侵害他人造成人身损害的，应当赔偿医疗费、护理费、交通费、营养费、住院伙食补助费等为治疗和康复支出的合理费用，以及因误工减少的收入。造成残疾的，还应当赔偿辅助器具费和残疾赔偿金；造成死亡的，还应当赔偿丧葬费和死亡赔偿金。</a:t>
            </a:r>
            <a:endParaRPr lang="zh-CN" altLang="en-US" sz="1600" noProof="0" dirty="0">
              <a:ln>
                <a:noFill/>
              </a:ln>
              <a:solidFill>
                <a:prstClr val="black"/>
              </a:solidFill>
              <a:effectLst/>
              <a:uLnTx/>
              <a:uFillTx/>
              <a:latin typeface="思源黑体 CN Regular" panose="020B0500000000000000" charset="-122"/>
              <a:ea typeface="思源黑体 CN Regular" panose="020B0500000000000000" charset="-122"/>
              <a:sym typeface="+mn-ea"/>
            </a:endParaRP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4190563" y="307051"/>
            <a:ext cx="3830330" cy="8299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rPr>
              <a:t>行政责任</a:t>
            </a:r>
            <a:endPar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endParaRPr>
          </a:p>
        </p:txBody>
      </p:sp>
      <p:cxnSp>
        <p:nvCxnSpPr>
          <p:cNvPr id="25" name="直接连接符 24"/>
          <p:cNvCxnSpPr/>
          <p:nvPr/>
        </p:nvCxnSpPr>
        <p:spPr>
          <a:xfrm>
            <a:off x="5624413" y="1095993"/>
            <a:ext cx="94268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023620" y="1378585"/>
            <a:ext cx="10310495" cy="3538220"/>
          </a:xfrm>
          <a:prstGeom prst="rect">
            <a:avLst/>
          </a:prstGeom>
          <a:noFill/>
        </p:spPr>
        <p:txBody>
          <a:bodyPr wrap="square" rtlCol="0">
            <a:spAutoFit/>
          </a:bodyPr>
          <a:p>
            <a:r>
              <a:rPr lang="zh-CN" altLang="en-US" sz="1600"/>
              <a:t>依照《中华人民共和国治安管理处罚法》，校园欺凌行为如殴打他人或故意伤害他人身体，欺凌行为人将面临行政拘留和罚款的处罚。具体处罚措施根据行为严重程度而定，如结伙殴打、伤害他人，或者殴打、伤害残疾人、孕妇、不满十四周岁的人或六十周岁以上的人等情节恶劣的行为，将受到更严厉的处罚。</a:t>
            </a:r>
            <a:endParaRPr lang="zh-CN" altLang="en-US" sz="1600"/>
          </a:p>
          <a:p>
            <a:endParaRPr lang="zh-CN" altLang="en-US" sz="1600"/>
          </a:p>
          <a:p>
            <a:r>
              <a:rPr lang="zh-CN" altLang="en-US" sz="1600"/>
              <a:t>参考法规</a:t>
            </a:r>
            <a:endParaRPr lang="zh-CN" altLang="en-US" sz="1600"/>
          </a:p>
          <a:p>
            <a:r>
              <a:rPr lang="zh-CN" altLang="en-US" sz="1600"/>
              <a:t>《中华人民共和国治安管理处罚法》</a:t>
            </a:r>
            <a:endParaRPr lang="zh-CN" altLang="en-US" sz="1600"/>
          </a:p>
          <a:p>
            <a:r>
              <a:rPr lang="zh-CN" altLang="en-US" sz="1600"/>
              <a:t>第四十三条</a:t>
            </a:r>
            <a:endParaRPr lang="zh-CN" altLang="en-US" sz="1600"/>
          </a:p>
          <a:p>
            <a:r>
              <a:rPr lang="zh-CN" altLang="en-US" sz="1600"/>
              <a:t>殴打他人的，或者故意伤害他人身体的，处五日以上十日以下拘留，并处二百元以上五百元以下罚款；情节较轻的，处五日以下拘留或者五百元以下罚款。</a:t>
            </a:r>
            <a:endParaRPr lang="zh-CN" altLang="en-US" sz="1600"/>
          </a:p>
          <a:p>
            <a:endParaRPr lang="zh-CN" altLang="en-US" sz="1600"/>
          </a:p>
          <a:p>
            <a:r>
              <a:rPr lang="zh-CN" altLang="en-US" sz="1600"/>
              <a:t>有下列情形之一的，处十日以上十五日以下拘留，并处五百元以上一千元以下罚款:</a:t>
            </a:r>
            <a:endParaRPr lang="zh-CN" altLang="en-US" sz="1600"/>
          </a:p>
          <a:p>
            <a:r>
              <a:rPr lang="zh-CN" altLang="en-US" sz="1600"/>
              <a:t>（一）结伙殴打、伤害他人的；</a:t>
            </a:r>
            <a:endParaRPr lang="zh-CN" altLang="en-US" sz="1600"/>
          </a:p>
          <a:p>
            <a:r>
              <a:rPr lang="zh-CN" altLang="en-US" sz="1600"/>
              <a:t>（二）殴打、伤害残疾人、孕妇、不满十四周岁的人或者六十周岁以上的人的；</a:t>
            </a:r>
            <a:endParaRPr lang="zh-CN" altLang="en-US" sz="1600"/>
          </a:p>
          <a:p>
            <a:r>
              <a:rPr lang="zh-CN" altLang="en-US" sz="1600"/>
              <a:t>（三）多次殴打、伤害他人或者一次殴打、伤害多人的。</a:t>
            </a:r>
            <a:endParaRPr lang="zh-CN" altLang="en-US" sz="1600"/>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5278" y="553132"/>
            <a:ext cx="11321444" cy="7634514"/>
            <a:chOff x="823142" y="2086076"/>
            <a:chExt cx="10305820" cy="3449601"/>
          </a:xfrm>
        </p:grpSpPr>
        <p:pic>
          <p:nvPicPr>
            <p:cNvPr id="7" name="图片 6"/>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a:stretch>
              <a:fillRect/>
            </a:stretch>
          </p:blipFill>
          <p:spPr>
            <a:xfrm rot="10800000" flipH="1">
              <a:off x="823142" y="2113669"/>
              <a:ext cx="370223" cy="2437988"/>
            </a:xfrm>
            <a:prstGeom prst="rect">
              <a:avLst/>
            </a:prstGeom>
          </p:spPr>
        </p:pic>
        <p:pic>
          <p:nvPicPr>
            <p:cNvPr id="8" name="佳佳PPT"/>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a:stretch>
              <a:fillRect/>
            </a:stretch>
          </p:blipFill>
          <p:spPr>
            <a:xfrm rot="10800000">
              <a:off x="10750358" y="2086076"/>
              <a:ext cx="378604" cy="2493175"/>
            </a:xfrm>
            <a:prstGeom prst="rect">
              <a:avLst/>
            </a:prstGeom>
          </p:spPr>
        </p:pic>
        <p:pic>
          <p:nvPicPr>
            <p:cNvPr id="9" name="图片 8"/>
            <p:cNvPicPr>
              <a:picLocks noChangeAspect="1"/>
            </p:cNvPicPr>
            <p:nvPr/>
          </p:nvPicPr>
          <p:blipFill rotWithShape="1">
            <a:blip r:embed="rId1" cstate="screen">
              <a:extLst>
                <a:ext uri="{BEBA8EAE-BF5A-486C-A8C5-ECC9F3942E4B}">
                  <a14:imgProps xmlns:a14="http://schemas.microsoft.com/office/drawing/2010/main">
                    <a14:imgLayer r:embed="rId2">
                      <a14:imgEffect>
                        <a14:brightnessContrast bright="7000" contrast="-76000"/>
                      </a14:imgEffect>
                    </a14:imgLayer>
                  </a14:imgProps>
                </a:ext>
              </a:extLst>
            </a:blip>
            <a:srcRect l="22596"/>
            <a:stretch>
              <a:fillRect/>
            </a:stretch>
          </p:blipFill>
          <p:spPr>
            <a:xfrm rot="5400000" flipH="1">
              <a:off x="5216166" y="-46128"/>
              <a:ext cx="1410009" cy="9753602"/>
            </a:xfrm>
            <a:prstGeom prst="rect">
              <a:avLst/>
            </a:prstGeom>
          </p:spPr>
        </p:pic>
        <p:sp>
          <p:nvSpPr>
            <p:cNvPr id="10" name="矩形 9"/>
            <p:cNvSpPr/>
            <p:nvPr/>
          </p:nvSpPr>
          <p:spPr>
            <a:xfrm>
              <a:off x="1091984" y="2160314"/>
              <a:ext cx="9753603" cy="2437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mn-cs"/>
              </a:endParaRPr>
            </a:p>
          </p:txBody>
        </p:sp>
      </p:grpSp>
      <p:pic>
        <p:nvPicPr>
          <p:cNvPr id="5" name="图片 4"/>
          <p:cNvPicPr>
            <a:picLocks noChangeAspect="1"/>
          </p:cNvPicPr>
          <p:nvPr/>
        </p:nvPicPr>
        <p:blipFill>
          <a:blip r:embed="rId3">
            <a:extLst>
              <a:ext uri="{28A0092B-C50C-407E-A947-70E740481C1C}">
                <a14:useLocalDpi xmlns:a14="http://schemas.microsoft.com/office/drawing/2010/main" val="0"/>
              </a:ext>
            </a:extLst>
          </a:blip>
          <a:srcRect l="6788" b="21353"/>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grpSp>
        <p:nvGrpSpPr>
          <p:cNvPr id="2" name="组合 1"/>
          <p:cNvGrpSpPr/>
          <p:nvPr/>
        </p:nvGrpSpPr>
        <p:grpSpPr>
          <a:xfrm>
            <a:off x="2097900" y="2438160"/>
            <a:ext cx="7875907" cy="1015210"/>
            <a:chOff x="5392710" y="1493249"/>
            <a:chExt cx="5415514" cy="698064"/>
          </a:xfrm>
        </p:grpSpPr>
        <p:grpSp>
          <p:nvGrpSpPr>
            <p:cNvPr id="3" name="组合 2"/>
            <p:cNvGrpSpPr/>
            <p:nvPr/>
          </p:nvGrpSpPr>
          <p:grpSpPr>
            <a:xfrm>
              <a:off x="5392710" y="1493249"/>
              <a:ext cx="872591" cy="698064"/>
              <a:chOff x="4983503" y="1361493"/>
              <a:chExt cx="1044370" cy="835485"/>
            </a:xfrm>
          </p:grpSpPr>
          <p:sp>
            <p:nvSpPr>
              <p:cNvPr id="12" name="佳佳PPT"/>
              <p:cNvSpPr/>
              <p:nvPr/>
            </p:nvSpPr>
            <p:spPr>
              <a:xfrm>
                <a:off x="4983503" y="1361792"/>
                <a:ext cx="835186" cy="83518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Heavy" panose="02020900000000000000" charset="-122"/>
                  <a:ea typeface="思源宋体 CN Heavy" panose="02020900000000000000" charset="-122"/>
                  <a:cs typeface="+mn-cs"/>
                </a:endParaRPr>
              </a:p>
            </p:txBody>
          </p:sp>
          <p:sp>
            <p:nvSpPr>
              <p:cNvPr id="13" name="椭圆 12"/>
              <p:cNvSpPr/>
              <p:nvPr/>
            </p:nvSpPr>
            <p:spPr>
              <a:xfrm>
                <a:off x="5192687" y="1361493"/>
                <a:ext cx="835186" cy="835186"/>
              </a:xfrm>
              <a:prstGeom prst="ellipse">
                <a:avLst/>
              </a:prstGeom>
              <a:solidFill>
                <a:schemeClr val="bg1"/>
              </a:solidFill>
              <a:ln>
                <a:noFill/>
              </a:ln>
              <a:effectLst>
                <a:outerShdw blurRad="482600" sx="103000" sy="103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Heavy" panose="02020900000000000000" charset="-122"/>
                  <a:ea typeface="思源宋体 CN Heavy" panose="02020900000000000000" charset="-122"/>
                  <a:cs typeface="+mn-cs"/>
                </a:endParaRPr>
              </a:p>
            </p:txBody>
          </p:sp>
          <p:sp>
            <p:nvSpPr>
              <p:cNvPr id="14" name="佳佳PPT"/>
              <p:cNvSpPr txBox="1"/>
              <p:nvPr/>
            </p:nvSpPr>
            <p:spPr>
              <a:xfrm>
                <a:off x="5108452" y="1509766"/>
                <a:ext cx="918997" cy="6332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rPr>
                  <a:t>03</a:t>
                </a:r>
                <a:endParaRPr kumimoji="0" lang="zh-CN" altLang="en-US"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endParaRPr>
              </a:p>
            </p:txBody>
          </p:sp>
        </p:grpSp>
        <p:sp>
          <p:nvSpPr>
            <p:cNvPr id="4" name="文本框 3"/>
            <p:cNvSpPr txBox="1"/>
            <p:nvPr/>
          </p:nvSpPr>
          <p:spPr>
            <a:xfrm>
              <a:off x="6265096" y="1577768"/>
              <a:ext cx="4543128" cy="528321"/>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rPr>
                <a:t>如何预防和应对校园欺凌</a:t>
              </a:r>
              <a:endParaRPr kumimoji="0" lang="zh-CN" altLang="en-US"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endParaRPr>
            </a:p>
          </p:txBody>
        </p:sp>
        <p:cxnSp>
          <p:nvCxnSpPr>
            <p:cNvPr id="11" name="佳佳PPT"/>
            <p:cNvCxnSpPr/>
            <p:nvPr/>
          </p:nvCxnSpPr>
          <p:spPr>
            <a:xfrm>
              <a:off x="6295634" y="2110767"/>
              <a:ext cx="4502521" cy="0"/>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571625" y="1443990"/>
            <a:ext cx="9218930" cy="3969385"/>
          </a:xfrm>
          <a:prstGeom prst="rect">
            <a:avLst/>
          </a:prstGeom>
          <a:noFill/>
        </p:spPr>
        <p:txBody>
          <a:bodyPr wrap="square" rtlCol="0" anchor="t">
            <a:spAutoFit/>
          </a:bodyPr>
          <a:p>
            <a:r>
              <a:rPr lang="zh-CN" altLang="en-US"/>
              <a:t>遇到校园欺凌怎么办？</a:t>
            </a:r>
            <a:endParaRPr lang="zh-CN" altLang="en-US"/>
          </a:p>
          <a:p>
            <a:endParaRPr lang="zh-CN" altLang="en-US"/>
          </a:p>
          <a:p>
            <a:r>
              <a:rPr lang="zh-CN" altLang="en-US"/>
              <a:t>1.保持镇定。</a:t>
            </a:r>
            <a:endParaRPr lang="zh-CN" altLang="en-US"/>
          </a:p>
          <a:p>
            <a:endParaRPr lang="zh-CN" altLang="en-US"/>
          </a:p>
          <a:p>
            <a:r>
              <a:rPr lang="zh-CN" altLang="en-US"/>
              <a:t>2.向他人呼救求助。</a:t>
            </a:r>
            <a:endParaRPr lang="zh-CN" altLang="en-US"/>
          </a:p>
          <a:p>
            <a:endParaRPr lang="zh-CN" altLang="en-US"/>
          </a:p>
          <a:p>
            <a:r>
              <a:rPr lang="zh-CN" altLang="en-US"/>
              <a:t>3.采用异常动作引起周围人注意。</a:t>
            </a:r>
            <a:endParaRPr lang="zh-CN" altLang="en-US"/>
          </a:p>
          <a:p>
            <a:endParaRPr lang="zh-CN" altLang="en-US"/>
          </a:p>
          <a:p>
            <a:r>
              <a:rPr lang="zh-CN" altLang="en-US"/>
              <a:t>4.试着通过警示性的语言击退对方，或者通过有策略的谈话和借助环境来使自己摆脱困境，但是不要去激怒对方。</a:t>
            </a:r>
            <a:endParaRPr lang="zh-CN" altLang="en-US"/>
          </a:p>
          <a:p>
            <a:endParaRPr lang="zh-CN" altLang="en-US"/>
          </a:p>
          <a:p>
            <a:r>
              <a:rPr lang="zh-CN" altLang="en-US"/>
              <a:t>5.在学校不主动与同学发生冲突，一旦发生及时找老师解决。</a:t>
            </a:r>
            <a:endParaRPr lang="zh-CN" altLang="en-US"/>
          </a:p>
          <a:p>
            <a:endParaRPr lang="zh-CN" altLang="en-US"/>
          </a:p>
          <a:p>
            <a:r>
              <a:rPr lang="zh-CN" altLang="en-US"/>
              <a:t>6.不管遭遇了怎样的恐吓，都要告诉家长，不要自己承受身体和心理上的创伤。</a:t>
            </a:r>
            <a:endParaRPr lang="zh-CN" altLang="en-US"/>
          </a:p>
        </p:txBody>
      </p:sp>
      <p:sp>
        <p:nvSpPr>
          <p:cNvPr id="4" name="文本框 3"/>
          <p:cNvSpPr txBox="1"/>
          <p:nvPr/>
        </p:nvSpPr>
        <p:spPr>
          <a:xfrm>
            <a:off x="5012690" y="631825"/>
            <a:ext cx="2336800" cy="737235"/>
          </a:xfrm>
          <a:prstGeom prst="rect">
            <a:avLst/>
          </a:prstGeom>
          <a:noFill/>
        </p:spPr>
        <p:txBody>
          <a:bodyPr wrap="square" rtlCol="0">
            <a:spAutoFit/>
          </a:bodyPr>
          <a:p>
            <a:pPr marL="0" marR="0" lvl="0" indent="0" algn="ctr" defTabSz="914400" rtl="0" eaLnBrk="1" fontAlgn="auto" latinLnBrk="0" hangingPunct="1">
              <a:lnSpc>
                <a:spcPct val="150000"/>
              </a:lnSpc>
              <a:spcBef>
                <a:spcPts val="0"/>
              </a:spcBef>
              <a:spcAft>
                <a:spcPts val="0"/>
              </a:spcAft>
              <a:buClrTx/>
              <a:buSzTx/>
              <a:buFontTx/>
              <a:buNone/>
              <a:defRPr/>
            </a:pPr>
            <a:r>
              <a:rPr lang="zh-CN" altLang="en-US" sz="2800" b="1" kern="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sym typeface="+mn-ea"/>
              </a:rPr>
              <a:t>学生层面</a:t>
            </a:r>
            <a:endParaRPr lang="zh-CN" altLang="en-US" sz="2800"/>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73735" y="1043305"/>
            <a:ext cx="10843895" cy="5262245"/>
          </a:xfrm>
          <a:prstGeom prst="rect">
            <a:avLst/>
          </a:prstGeom>
          <a:noFill/>
        </p:spPr>
        <p:txBody>
          <a:bodyPr wrap="square" rtlCol="0" anchor="t">
            <a:spAutoFit/>
          </a:bodyPr>
          <a:p>
            <a:r>
              <a:rPr lang="zh-CN" altLang="en-US" sz="1400">
                <a:sym typeface="+mn-ea"/>
              </a:rPr>
              <a:t>《中华人民共和国未成年人保护法》</a:t>
            </a:r>
            <a:endParaRPr lang="zh-CN" altLang="en-US" sz="1400">
              <a:sym typeface="+mn-ea"/>
            </a:endParaRPr>
          </a:p>
          <a:p>
            <a:r>
              <a:rPr lang="zh-CN" altLang="en-US" sz="1400">
                <a:sym typeface="+mn-ea"/>
              </a:rPr>
              <a:t>第二十五条</a:t>
            </a:r>
            <a:endParaRPr lang="zh-CN" altLang="en-US" sz="1400"/>
          </a:p>
          <a:p>
            <a:r>
              <a:rPr lang="zh-CN" altLang="en-US" sz="1400">
                <a:sym typeface="+mn-ea"/>
              </a:rPr>
              <a:t>学校应当建立未成年学生保护工作制度，健全学生行为规范，培养未成年学生遵纪守法的良好行为习惯。</a:t>
            </a:r>
            <a:endParaRPr lang="zh-CN" altLang="en-US" sz="1400"/>
          </a:p>
          <a:p>
            <a:endParaRPr lang="zh-CN" altLang="en-US" sz="1400"/>
          </a:p>
          <a:p>
            <a:r>
              <a:rPr lang="zh-CN" altLang="en-US" sz="1400">
                <a:sym typeface="+mn-ea"/>
              </a:rPr>
              <a:t>第二十七条</a:t>
            </a:r>
            <a:endParaRPr lang="zh-CN" altLang="en-US" sz="1400"/>
          </a:p>
          <a:p>
            <a:r>
              <a:rPr lang="zh-CN" altLang="en-US" sz="1400">
                <a:sym typeface="+mn-ea"/>
              </a:rPr>
              <a:t>学校、幼儿园的教职员工应当尊重未成年人人格尊严，不得对未成年人实施体罚、变相体罚或者其他侮辱人格尊严的行为。</a:t>
            </a:r>
            <a:endParaRPr lang="zh-CN" altLang="en-US" sz="1400"/>
          </a:p>
          <a:p>
            <a:endParaRPr lang="zh-CN" altLang="en-US" sz="1400"/>
          </a:p>
          <a:p>
            <a:r>
              <a:rPr lang="zh-CN" altLang="en-US" sz="1400">
                <a:sym typeface="+mn-ea"/>
              </a:rPr>
              <a:t>第二十九条</a:t>
            </a:r>
            <a:endParaRPr lang="zh-CN" altLang="en-US" sz="1400"/>
          </a:p>
          <a:p>
            <a:r>
              <a:rPr lang="zh-CN" altLang="en-US" sz="1400">
                <a:sym typeface="+mn-ea"/>
              </a:rPr>
              <a:t>学校应当关心、爱护未成年学生，不得因家庭、身体、心理、学习能力等情况歧视学生。对家庭困难、身心有障碍的学生，应当提供关爱；对行为异常、学习有困难的学生，应当耐心帮助。</a:t>
            </a:r>
            <a:endParaRPr lang="zh-CN" altLang="en-US" sz="1400"/>
          </a:p>
          <a:p>
            <a:endParaRPr lang="zh-CN" altLang="en-US" sz="1400"/>
          </a:p>
          <a:p>
            <a:r>
              <a:rPr lang="zh-CN" altLang="en-US" sz="1400">
                <a:sym typeface="+mn-ea"/>
              </a:rPr>
              <a:t>第三十条</a:t>
            </a:r>
            <a:endParaRPr lang="zh-CN" altLang="en-US" sz="1400"/>
          </a:p>
          <a:p>
            <a:r>
              <a:rPr lang="zh-CN" altLang="en-US" sz="1400">
                <a:sym typeface="+mn-ea"/>
              </a:rPr>
              <a:t>学校应当根据未成年学生身心发展特点，进行社会生活指导、心理健康辅导、青春期教育和生命教育。</a:t>
            </a:r>
            <a:endParaRPr lang="zh-CN" altLang="en-US" sz="1400"/>
          </a:p>
          <a:p>
            <a:endParaRPr lang="zh-CN" altLang="en-US" sz="1400"/>
          </a:p>
          <a:p>
            <a:r>
              <a:rPr lang="zh-CN" altLang="en-US" sz="1400">
                <a:sym typeface="+mn-ea"/>
              </a:rPr>
              <a:t>第三十五条</a:t>
            </a:r>
            <a:endParaRPr lang="zh-CN" altLang="en-US" sz="1400"/>
          </a:p>
          <a:p>
            <a:r>
              <a:rPr lang="zh-CN" altLang="en-US" sz="1400">
                <a:sym typeface="+mn-ea"/>
              </a:rPr>
              <a:t>学校、幼儿园应当建立安全管理制度，对未成年人进行安全教育，完善安保设施、配备安保人员，保障未成年人在校、在园期间的人身和财产安全。</a:t>
            </a:r>
            <a:endParaRPr lang="zh-CN" altLang="en-US" sz="1400"/>
          </a:p>
          <a:p>
            <a:endParaRPr lang="zh-CN" altLang="en-US" sz="1400"/>
          </a:p>
          <a:p>
            <a:r>
              <a:rPr lang="zh-CN" altLang="en-US" sz="1400">
                <a:sym typeface="+mn-ea"/>
              </a:rPr>
              <a:t>第三十九条</a:t>
            </a:r>
            <a:endParaRPr lang="zh-CN" altLang="en-US" sz="1400"/>
          </a:p>
          <a:p>
            <a:r>
              <a:rPr lang="zh-CN" altLang="en-US" sz="1400">
                <a:sym typeface="+mn-ea"/>
              </a:rPr>
              <a:t>学校应当建立学生欺凌防控工作制度，对教职员工、学生等开展防治学生欺凌的教育和培训。</a:t>
            </a:r>
            <a:endParaRPr lang="zh-CN" altLang="en-US" sz="1400"/>
          </a:p>
          <a:p>
            <a:r>
              <a:rPr lang="zh-CN" altLang="en-US" sz="1400">
                <a:sym typeface="+mn-ea"/>
              </a:rPr>
              <a:t>学校对学生欺凌行为应当立即制止，通知实施欺凌和被欺凌未成年学生的父母或者其他监护人参与欺凌行为的认定和处理；对相关未成年学生及时给予心理辅导、教育和引导；对相关未成年学生的父母或者其他监护人给予必要的家庭教育指导。</a:t>
            </a:r>
            <a:endParaRPr lang="zh-CN" altLang="en-US" sz="1400"/>
          </a:p>
          <a:p>
            <a:r>
              <a:rPr lang="zh-CN" altLang="en-US" sz="1400">
                <a:sym typeface="+mn-ea"/>
              </a:rPr>
              <a:t>对实施欺凌的未成年学生，学校应当根据欺凌行为的性质和程度，依法加强管教。对严重的欺凌行为，学校不得隐瞒，应当及时向公安机关、教育行政部门报告，并配合相关部门依法处理。</a:t>
            </a:r>
            <a:endParaRPr sz="1400"/>
          </a:p>
        </p:txBody>
      </p:sp>
      <p:sp>
        <p:nvSpPr>
          <p:cNvPr id="4" name="文本框 3"/>
          <p:cNvSpPr txBox="1"/>
          <p:nvPr/>
        </p:nvSpPr>
        <p:spPr>
          <a:xfrm>
            <a:off x="5131435" y="471170"/>
            <a:ext cx="1684655" cy="501650"/>
          </a:xfrm>
          <a:prstGeom prst="rect">
            <a:avLst/>
          </a:prstGeom>
          <a:noFill/>
        </p:spPr>
        <p:txBody>
          <a:bodyPr wrap="square" rtlCol="0">
            <a:noAutofit/>
          </a:bodyPr>
          <a:p>
            <a:r>
              <a:rPr lang="zh-CN" altLang="en-US" sz="2800" b="1" kern="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sym typeface="+mn-ea"/>
              </a:rPr>
              <a:t>学校层面</a:t>
            </a:r>
            <a:endParaRPr lang="zh-CN" altLang="en-US" sz="2800"/>
          </a:p>
          <a:p>
            <a:endParaRPr lang="zh-CN" altLang="en-US" sz="2800"/>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21105" y="1721485"/>
            <a:ext cx="9709785" cy="2861310"/>
          </a:xfrm>
          <a:prstGeom prst="rect">
            <a:avLst/>
          </a:prstGeom>
          <a:noFill/>
        </p:spPr>
        <p:txBody>
          <a:bodyPr wrap="square" rtlCol="0" anchor="t">
            <a:spAutoFit/>
          </a:bodyPr>
          <a:p>
            <a:r>
              <a:rPr lang="zh-CN" altLang="en-US"/>
              <a:t>倾听和支持：当孩子遭受网络欺凌时，父母首先应该给予他们充分的关注和理解，让他们感到安全和被爱；鼓励孩子分享他们的感受和经历，而不是指责或批评他们；父母也应该表达自己对孩子的信任和尊重。</a:t>
            </a:r>
            <a:endParaRPr lang="zh-CN" altLang="en-US"/>
          </a:p>
          <a:p>
            <a:endParaRPr lang="zh-CN" altLang="en-US"/>
          </a:p>
          <a:p>
            <a:r>
              <a:rPr lang="zh-CN" altLang="en-US"/>
              <a:t>寻求帮助：如果网络欺凌严重或持续不断，父母应该寻求专业的帮助，如心理咨询、法律援助或警方介入。</a:t>
            </a:r>
            <a:endParaRPr lang="zh-CN" altLang="en-US"/>
          </a:p>
          <a:p>
            <a:endParaRPr lang="zh-CN" altLang="en-US"/>
          </a:p>
          <a:p>
            <a:r>
              <a:rPr lang="zh-CN" altLang="en-US"/>
              <a:t>教育和预防：父母应该教育孩子如何安全地使用网络，如设置隐私保护、不与陌生人交流、不分享个人信息或敏感内容等。也应该教育孩子如何应对网络欺凌，如不回复或转发恶意信息、保存证据、屏蔽或举报欺凌者等。</a:t>
            </a:r>
            <a:endParaRPr lang="zh-CN" altLang="en-US"/>
          </a:p>
        </p:txBody>
      </p:sp>
      <p:sp>
        <p:nvSpPr>
          <p:cNvPr id="3" name="文本框 2"/>
          <p:cNvSpPr txBox="1"/>
          <p:nvPr/>
        </p:nvSpPr>
        <p:spPr>
          <a:xfrm>
            <a:off x="5101590" y="802640"/>
            <a:ext cx="1653540" cy="582295"/>
          </a:xfrm>
          <a:prstGeom prst="rect">
            <a:avLst/>
          </a:prstGeom>
          <a:noFill/>
        </p:spPr>
        <p:txBody>
          <a:bodyPr wrap="square" rtlCol="0">
            <a:noAutofit/>
          </a:bodyPr>
          <a:p>
            <a:r>
              <a:rPr lang="zh-CN" altLang="en-US" sz="2800" b="1" kern="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sym typeface="+mn-ea"/>
              </a:rPr>
              <a:t>家长层面</a:t>
            </a:r>
            <a:endParaRPr lang="zh-CN" altLang="en-US" sz="2800"/>
          </a:p>
          <a:p>
            <a:endParaRPr lang="zh-CN" altLang="en-US" sz="2800"/>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extLst>
              <a:ext uri="{28A0092B-C50C-407E-A947-70E740481C1C}">
                <a14:useLocalDpi xmlns:a14="http://schemas.microsoft.com/office/drawing/2010/main" val="0"/>
              </a:ext>
            </a:extLst>
          </a:blip>
          <a:srcRect l="6788" b="21353"/>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grpSp>
        <p:nvGrpSpPr>
          <p:cNvPr id="2" name="组合 1"/>
          <p:cNvGrpSpPr/>
          <p:nvPr/>
        </p:nvGrpSpPr>
        <p:grpSpPr>
          <a:xfrm>
            <a:off x="3714610" y="2579765"/>
            <a:ext cx="4349713" cy="1015210"/>
            <a:chOff x="5392710" y="1493249"/>
            <a:chExt cx="2990885" cy="698064"/>
          </a:xfrm>
        </p:grpSpPr>
        <p:grpSp>
          <p:nvGrpSpPr>
            <p:cNvPr id="3" name="组合 2"/>
            <p:cNvGrpSpPr/>
            <p:nvPr/>
          </p:nvGrpSpPr>
          <p:grpSpPr>
            <a:xfrm>
              <a:off x="5392710" y="1493249"/>
              <a:ext cx="872591" cy="698064"/>
              <a:chOff x="4983503" y="1361493"/>
              <a:chExt cx="1044370" cy="835485"/>
            </a:xfrm>
          </p:grpSpPr>
          <p:sp>
            <p:nvSpPr>
              <p:cNvPr id="12" name="佳佳PPT"/>
              <p:cNvSpPr/>
              <p:nvPr/>
            </p:nvSpPr>
            <p:spPr>
              <a:xfrm>
                <a:off x="4983503" y="1361792"/>
                <a:ext cx="835186" cy="83518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Heavy" panose="02020900000000000000" charset="-122"/>
                  <a:ea typeface="思源宋体 CN Heavy" panose="02020900000000000000" charset="-122"/>
                  <a:cs typeface="+mn-cs"/>
                </a:endParaRPr>
              </a:p>
            </p:txBody>
          </p:sp>
          <p:sp>
            <p:nvSpPr>
              <p:cNvPr id="13" name="椭圆 12"/>
              <p:cNvSpPr/>
              <p:nvPr/>
            </p:nvSpPr>
            <p:spPr>
              <a:xfrm>
                <a:off x="5192687" y="1361493"/>
                <a:ext cx="835186" cy="835186"/>
              </a:xfrm>
              <a:prstGeom prst="ellipse">
                <a:avLst/>
              </a:prstGeom>
              <a:solidFill>
                <a:schemeClr val="bg1"/>
              </a:solidFill>
              <a:ln>
                <a:noFill/>
              </a:ln>
              <a:effectLst>
                <a:outerShdw blurRad="482600" sx="103000" sy="103000" algn="c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Heavy" panose="02020900000000000000" charset="-122"/>
                  <a:ea typeface="思源宋体 CN Heavy" panose="02020900000000000000" charset="-122"/>
                  <a:cs typeface="+mn-cs"/>
                </a:endParaRPr>
              </a:p>
            </p:txBody>
          </p:sp>
          <p:sp>
            <p:nvSpPr>
              <p:cNvPr id="14" name="佳佳PPT"/>
              <p:cNvSpPr txBox="1"/>
              <p:nvPr/>
            </p:nvSpPr>
            <p:spPr>
              <a:xfrm>
                <a:off x="5108452" y="1509766"/>
                <a:ext cx="918997" cy="632327"/>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rPr>
                  <a:t>04</a:t>
                </a:r>
                <a:endParaRPr kumimoji="0" lang="zh-CN" altLang="en-US" sz="4400" b="1" i="0" u="none" strike="noStrike" kern="120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mn-cs"/>
                </a:endParaRPr>
              </a:p>
            </p:txBody>
          </p:sp>
        </p:grpSp>
        <p:sp>
          <p:nvSpPr>
            <p:cNvPr id="4" name="文本框 3"/>
            <p:cNvSpPr txBox="1"/>
            <p:nvPr/>
          </p:nvSpPr>
          <p:spPr>
            <a:xfrm>
              <a:off x="6265095" y="1577955"/>
              <a:ext cx="2093201" cy="528322"/>
            </a:xfrm>
            <a:prstGeom prst="rect">
              <a:avLst/>
            </a:prstGeom>
            <a:noFill/>
          </p:spPr>
          <p:txBody>
            <a:bodyPr wrap="square" rtlCol="0">
              <a:spAutoFit/>
            </a:bodyPr>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1" i="0" baseline="0" noProof="0" dirty="0">
                  <a:ln>
                    <a:noFill/>
                  </a:ln>
                  <a:solidFill>
                    <a:srgbClr val="8EA69E"/>
                  </a:solidFill>
                  <a:effectLst/>
                  <a:uLnTx/>
                  <a:uFillTx/>
                  <a:latin typeface="思源宋体 CN Heavy" panose="02020900000000000000" charset="-122"/>
                  <a:ea typeface="思源宋体 CN Heavy" panose="02020900000000000000" charset="-122"/>
                  <a:cs typeface="+mn-cs"/>
                </a:rPr>
                <a:t>典型案例</a:t>
              </a:r>
              <a:endParaRPr kumimoji="0" lang="zh-CN" altLang="en-US" sz="4400" b="1" i="0" baseline="0" noProof="0" dirty="0">
                <a:ln>
                  <a:noFill/>
                </a:ln>
                <a:solidFill>
                  <a:srgbClr val="8EA69E"/>
                </a:solidFill>
                <a:effectLst/>
                <a:uLnTx/>
                <a:uFillTx/>
                <a:latin typeface="思源宋体 CN Heavy" panose="02020900000000000000" charset="-122"/>
                <a:ea typeface="思源宋体 CN Heavy" panose="02020900000000000000" charset="-122"/>
                <a:cs typeface="+mn-cs"/>
              </a:endParaRPr>
            </a:p>
          </p:txBody>
        </p:sp>
        <p:cxnSp>
          <p:nvCxnSpPr>
            <p:cNvPr id="11" name="佳佳PPT"/>
            <p:cNvCxnSpPr/>
            <p:nvPr/>
          </p:nvCxnSpPr>
          <p:spPr>
            <a:xfrm>
              <a:off x="6295634" y="2110767"/>
              <a:ext cx="2087961" cy="9606"/>
            </a:xfrm>
            <a:prstGeom prst="line">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2696210" y="579755"/>
            <a:ext cx="6717030" cy="82994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lang="zh-CN" altLang="en-US" sz="3200">
                <a:latin typeface="方正小标宋简体" panose="02000000000000000000" charset="-122"/>
                <a:ea typeface="方正小标宋简体" panose="02000000000000000000" charset="-122"/>
                <a:sym typeface="+mn-ea"/>
              </a:rPr>
              <a:t>某省辉县市乡镇初级中学校园欺凌案</a:t>
            </a:r>
            <a:endParaRPr kumimoji="0" lang="zh-CN" altLang="en-US" sz="3200" b="1" i="0" u="none" strike="noStrike" kern="0" cap="none" spc="0" normalizeH="0" baseline="0" noProof="0" dirty="0">
              <a:ln>
                <a:noFill/>
              </a:ln>
              <a:solidFill>
                <a:srgbClr val="8EA69E"/>
              </a:solidFill>
              <a:effectLst/>
              <a:uLnTx/>
              <a:uFillTx/>
              <a:latin typeface="思源宋体 CN Heavy" panose="02020900000000000000" charset="-122"/>
              <a:ea typeface="思源宋体 CN Heavy" panose="02020900000000000000" charset="-122"/>
              <a:cs typeface="Arial" panose="020B0604020202020204" pitchFamily="34" charset="0"/>
            </a:endParaRPr>
          </a:p>
        </p:txBody>
      </p:sp>
      <p:sp>
        <p:nvSpPr>
          <p:cNvPr id="26" name="文本框 25"/>
          <p:cNvSpPr txBox="1"/>
          <p:nvPr/>
        </p:nvSpPr>
        <p:spPr>
          <a:xfrm>
            <a:off x="1356995" y="1876425"/>
            <a:ext cx="9535160" cy="3138170"/>
          </a:xfrm>
          <a:prstGeom prst="rect">
            <a:avLst/>
          </a:prstGeom>
          <a:noFill/>
        </p:spPr>
        <p:txBody>
          <a:bodyPr wrap="square" rtlCol="0">
            <a:spAutoFit/>
          </a:bodyPr>
          <a:p>
            <a:r>
              <a:rPr lang="zh-CN" altLang="en-US">
                <a:latin typeface="黑体" panose="02010609060101010101" charset="-122"/>
                <a:ea typeface="黑体" panose="02010609060101010101" charset="-122"/>
              </a:rPr>
              <a:t>基本案情</a:t>
            </a:r>
            <a:endParaRPr lang="zh-CN" altLang="en-US"/>
          </a:p>
          <a:p>
            <a:r>
              <a:rPr lang="en-US" altLang="zh-CN">
                <a:latin typeface="仿宋_GB2312" panose="02010609030101010101" charset="-122"/>
                <a:ea typeface="仿宋_GB2312" panose="02010609030101010101" charset="-122"/>
                <a:cs typeface="仿宋_GB2312" panose="02010609030101010101" charset="-122"/>
              </a:rPr>
              <a:t>    </a:t>
            </a:r>
            <a:endParaRPr lang="en-US" altLang="zh-CN">
              <a:latin typeface="仿宋_GB2312" panose="02010609030101010101" charset="-122"/>
              <a:ea typeface="仿宋_GB2312" panose="02010609030101010101" charset="-122"/>
              <a:cs typeface="仿宋_GB2312" panose="02010609030101010101" charset="-122"/>
            </a:endParaRPr>
          </a:p>
          <a:p>
            <a:r>
              <a:rPr lang="en-US" altLang="zh-CN">
                <a:latin typeface="仿宋_GB2312" panose="02010609030101010101" charset="-122"/>
                <a:ea typeface="仿宋_GB2312" panose="02010609030101010101" charset="-122"/>
                <a:cs typeface="仿宋_GB2312" panose="02010609030101010101" charset="-122"/>
              </a:rPr>
              <a:t>    </a:t>
            </a:r>
            <a:r>
              <a:rPr lang="zh-CN" altLang="en-US">
                <a:latin typeface="仿宋_GB2312" panose="02010609030101010101" charset="-122"/>
                <a:ea typeface="仿宋_GB2312" panose="02010609030101010101" charset="-122"/>
                <a:cs typeface="仿宋_GB2312" panose="02010609030101010101" charset="-122"/>
              </a:rPr>
              <a:t>辉县市某乡镇初中</a:t>
            </a:r>
            <a:r>
              <a:rPr lang="zh-CN" altLang="en-US">
                <a:latin typeface="仿宋_GB2312" panose="02010609030101010101" charset="-122"/>
                <a:ea typeface="仿宋_GB2312" panose="02010609030101010101" charset="-122"/>
                <a:cs typeface="仿宋_GB2312" panose="02010609030101010101" charset="-122"/>
              </a:rPr>
              <a:t>学生王某（男，</a:t>
            </a:r>
            <a:r>
              <a:rPr lang="en-US" altLang="zh-CN">
                <a:latin typeface="仿宋_GB2312" panose="02010609030101010101" charset="-122"/>
                <a:ea typeface="仿宋_GB2312" panose="02010609030101010101" charset="-122"/>
                <a:cs typeface="仿宋_GB2312" panose="02010609030101010101" charset="-122"/>
              </a:rPr>
              <a:t>15</a:t>
            </a:r>
            <a:r>
              <a:rPr lang="zh-CN" altLang="en-US">
                <a:latin typeface="仿宋_GB2312" panose="02010609030101010101" charset="-122"/>
                <a:ea typeface="仿宋_GB2312" panose="02010609030101010101" charset="-122"/>
                <a:cs typeface="仿宋_GB2312" panose="02010609030101010101" charset="-122"/>
              </a:rPr>
              <a:t>岁）与同学赵某（男，</a:t>
            </a:r>
            <a:r>
              <a:rPr lang="en-US" altLang="zh-CN">
                <a:latin typeface="仿宋_GB2312" panose="02010609030101010101" charset="-122"/>
                <a:ea typeface="仿宋_GB2312" panose="02010609030101010101" charset="-122"/>
                <a:cs typeface="仿宋_GB2312" panose="02010609030101010101" charset="-122"/>
              </a:rPr>
              <a:t>15</a:t>
            </a:r>
            <a:r>
              <a:rPr lang="zh-CN" altLang="en-US">
                <a:latin typeface="仿宋_GB2312" panose="02010609030101010101" charset="-122"/>
                <a:ea typeface="仿宋_GB2312" panose="02010609030101010101" charset="-122"/>
                <a:cs typeface="仿宋_GB2312" panose="02010609030101010101" charset="-122"/>
              </a:rPr>
              <a:t>岁）因日常琐事产生矛盾。王某心怀不满，纠集另外两名同学，在校园内的公共厕所、放学路上等多处，对赵某实施拳打脚踢、扇耳光、逼迫下跪等肢体暴力，并伴有</a:t>
            </a:r>
            <a:r>
              <a:rPr lang="en-US" altLang="zh-CN">
                <a:latin typeface="仿宋_GB2312" panose="02010609030101010101" charset="-122"/>
                <a:ea typeface="仿宋_GB2312" panose="02010609030101010101" charset="-122"/>
                <a:cs typeface="仿宋_GB2312" panose="02010609030101010101" charset="-122"/>
              </a:rPr>
              <a:t>“</a:t>
            </a:r>
            <a:r>
              <a:rPr lang="zh-CN" altLang="en-US">
                <a:latin typeface="仿宋_GB2312" panose="02010609030101010101" charset="-122"/>
                <a:ea typeface="仿宋_GB2312" panose="02010609030101010101" charset="-122"/>
                <a:cs typeface="仿宋_GB2312" panose="02010609030101010101" charset="-122"/>
              </a:rPr>
              <a:t>你不服就打死你</a:t>
            </a:r>
            <a:r>
              <a:rPr lang="en-US" altLang="zh-CN">
                <a:latin typeface="仿宋_GB2312" panose="02010609030101010101" charset="-122"/>
                <a:ea typeface="仿宋_GB2312" panose="02010609030101010101" charset="-122"/>
                <a:cs typeface="仿宋_GB2312" panose="02010609030101010101" charset="-122"/>
              </a:rPr>
              <a:t>”</a:t>
            </a:r>
            <a:r>
              <a:rPr lang="zh-CN" altLang="en-US">
                <a:latin typeface="仿宋_GB2312" panose="02010609030101010101" charset="-122"/>
                <a:ea typeface="仿宋_GB2312" panose="02010609030101010101" charset="-122"/>
                <a:cs typeface="仿宋_GB2312" panose="02010609030101010101" charset="-122"/>
              </a:rPr>
              <a:t>的语言威胁。</a:t>
            </a:r>
            <a:endParaRPr lang="zh-CN" altLang="en-US">
              <a:latin typeface="仿宋_GB2312" panose="02010609030101010101" charset="-122"/>
              <a:ea typeface="仿宋_GB2312" panose="02010609030101010101" charset="-122"/>
              <a:cs typeface="仿宋_GB2312" panose="02010609030101010101" charset="-122"/>
            </a:endParaRPr>
          </a:p>
          <a:p>
            <a:r>
              <a:rPr lang="en-US" altLang="zh-CN">
                <a:latin typeface="仿宋_GB2312" panose="02010609030101010101" charset="-122"/>
                <a:ea typeface="仿宋_GB2312" panose="02010609030101010101" charset="-122"/>
                <a:cs typeface="仿宋_GB2312" panose="02010609030101010101" charset="-122"/>
              </a:rPr>
              <a:t>    </a:t>
            </a:r>
            <a:r>
              <a:rPr lang="zh-CN" altLang="en-US">
                <a:latin typeface="仿宋_GB2312" panose="02010609030101010101" charset="-122"/>
                <a:ea typeface="仿宋_GB2312" panose="02010609030101010101" charset="-122"/>
                <a:cs typeface="仿宋_GB2312" panose="02010609030101010101" charset="-122"/>
              </a:rPr>
              <a:t>在此过程中，同班多名学生目睹了欺凌过程，但并未向老师报告。事发后，赵某出现头痛、恶心、恐惧上学等症状，被医院诊断为</a:t>
            </a:r>
            <a:r>
              <a:rPr lang="en-US" altLang="zh-CN">
                <a:latin typeface="仿宋_GB2312" panose="02010609030101010101" charset="-122"/>
                <a:ea typeface="仿宋_GB2312" panose="02010609030101010101" charset="-122"/>
                <a:cs typeface="仿宋_GB2312" panose="02010609030101010101" charset="-122"/>
              </a:rPr>
              <a:t>“</a:t>
            </a:r>
            <a:r>
              <a:rPr lang="zh-CN" altLang="en-US">
                <a:latin typeface="仿宋_GB2312" panose="02010609030101010101" charset="-122"/>
                <a:ea typeface="仿宋_GB2312" panose="02010609030101010101" charset="-122"/>
                <a:cs typeface="仿宋_GB2312" panose="02010609030101010101" charset="-122"/>
              </a:rPr>
              <a:t>创伤后应激障碍</a:t>
            </a:r>
            <a:r>
              <a:rPr lang="en-US" altLang="zh-CN">
                <a:latin typeface="仿宋_GB2312" panose="02010609030101010101" charset="-122"/>
                <a:ea typeface="仿宋_GB2312" panose="02010609030101010101" charset="-122"/>
                <a:cs typeface="仿宋_GB2312" panose="02010609030101010101" charset="-122"/>
              </a:rPr>
              <a:t>”</a:t>
            </a:r>
            <a:r>
              <a:rPr lang="zh-CN" altLang="en-US">
                <a:latin typeface="仿宋_GB2312" panose="02010609030101010101" charset="-122"/>
                <a:ea typeface="仿宋_GB2312" panose="02010609030101010101" charset="-122"/>
                <a:cs typeface="仿宋_GB2312" panose="02010609030101010101" charset="-122"/>
              </a:rPr>
              <a:t>。赵某家长得知后，立即报警并将孩子送往精神科医院治疗。</a:t>
            </a:r>
            <a:endParaRPr lang="zh-CN" altLang="en-US">
              <a:latin typeface="仿宋_GB2312" panose="02010609030101010101" charset="-122"/>
              <a:ea typeface="仿宋_GB2312" panose="02010609030101010101" charset="-122"/>
              <a:cs typeface="仿宋_GB2312" panose="02010609030101010101" charset="-122"/>
            </a:endParaRPr>
          </a:p>
          <a:p>
            <a:r>
              <a:rPr lang="en-US" altLang="zh-CN">
                <a:latin typeface="仿宋_GB2312" panose="02010609030101010101" charset="-122"/>
                <a:ea typeface="仿宋_GB2312" panose="02010609030101010101" charset="-122"/>
                <a:cs typeface="仿宋_GB2312" panose="02010609030101010101" charset="-122"/>
              </a:rPr>
              <a:t>    </a:t>
            </a:r>
            <a:r>
              <a:rPr lang="zh-CN" altLang="en-US">
                <a:latin typeface="仿宋_GB2312" panose="02010609030101010101" charset="-122"/>
                <a:ea typeface="仿宋_GB2312" panose="02010609030101010101" charset="-122"/>
                <a:cs typeface="仿宋_GB2312" panose="02010609030101010101" charset="-122"/>
              </a:rPr>
              <a:t>学校接到报警后，第一时间介入，对施暴学生进行了批评教育，并组织双方家长进行调解。但因赔偿金额差距较大，调解未果。最终，赵某家长将王某等</a:t>
            </a:r>
            <a:r>
              <a:rPr lang="en-US" altLang="zh-CN">
                <a:latin typeface="仿宋_GB2312" panose="02010609030101010101" charset="-122"/>
                <a:ea typeface="仿宋_GB2312" panose="02010609030101010101" charset="-122"/>
                <a:cs typeface="仿宋_GB2312" panose="02010609030101010101" charset="-122"/>
              </a:rPr>
              <a:t>3</a:t>
            </a:r>
            <a:r>
              <a:rPr lang="zh-CN" altLang="en-US">
                <a:latin typeface="仿宋_GB2312" panose="02010609030101010101" charset="-122"/>
                <a:ea typeface="仿宋_GB2312" panose="02010609030101010101" charset="-122"/>
                <a:cs typeface="仿宋_GB2312" panose="02010609030101010101" charset="-122"/>
              </a:rPr>
              <a:t>名施暴者及其监护人，以及学校一并起诉至法院，要求承担全部医疗费、误工费及精神损害抚慰金。</a:t>
            </a:r>
            <a:endParaRPr lang="zh-CN" altLang="en-US">
              <a:latin typeface="仿宋_GB2312" panose="02010609030101010101" charset="-122"/>
              <a:ea typeface="仿宋_GB2312" panose="02010609030101010101" charset="-122"/>
              <a:cs typeface="仿宋_GB2312" panose="02010609030101010101" charset="-122"/>
            </a:endParaRP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1635" y="528955"/>
            <a:ext cx="9018270" cy="4523105"/>
          </a:xfrm>
          <a:prstGeom prst="rect">
            <a:avLst/>
          </a:prstGeom>
          <a:noFill/>
        </p:spPr>
        <p:txBody>
          <a:bodyPr wrap="square" rtlCol="0" anchor="t">
            <a:spAutoFit/>
          </a:bodyPr>
          <a:p>
            <a:r>
              <a:rPr lang="zh-CN" altLang="en-US">
                <a:latin typeface="黑体" panose="02010609060101010101" charset="-122"/>
                <a:ea typeface="黑体" panose="02010609060101010101" charset="-122"/>
              </a:rPr>
              <a:t>法律裁定</a:t>
            </a:r>
            <a:endParaRPr lang="zh-CN" altLang="en-US">
              <a:latin typeface="黑体" panose="02010609060101010101" charset="-122"/>
              <a:ea typeface="黑体" panose="02010609060101010101" charset="-122"/>
            </a:endParaRPr>
          </a:p>
          <a:p>
            <a:r>
              <a:rPr lang="en-US" altLang="zh-CN">
                <a:latin typeface="仿宋_GB2312" panose="02010609030101010101" charset="-122"/>
                <a:ea typeface="仿宋_GB2312" panose="02010609030101010101" charset="-122"/>
                <a:cs typeface="仿宋_GB2312" panose="02010609030101010101" charset="-122"/>
              </a:rPr>
              <a:t>    </a:t>
            </a:r>
            <a:endParaRPr lang="en-US" altLang="zh-CN">
              <a:latin typeface="仿宋_GB2312" panose="02010609030101010101" charset="-122"/>
              <a:ea typeface="仿宋_GB2312" panose="02010609030101010101" charset="-122"/>
              <a:cs typeface="仿宋_GB2312" panose="02010609030101010101" charset="-122"/>
            </a:endParaRPr>
          </a:p>
          <a:p>
            <a:r>
              <a:rPr lang="zh-CN" altLang="en-US">
                <a:latin typeface="仿宋_GB2312" panose="02010609030101010101" charset="-122"/>
                <a:ea typeface="仿宋_GB2312" panose="02010609030101010101" charset="-122"/>
                <a:cs typeface="仿宋_GB2312" panose="02010609030101010101" charset="-122"/>
                <a:sym typeface="+mn-ea"/>
              </a:rPr>
              <a:t>法院经审理作出如下判决：</a:t>
            </a:r>
            <a:endParaRPr lang="zh-CN" altLang="en-US">
              <a:latin typeface="仿宋_GB2312" panose="02010609030101010101" charset="-122"/>
              <a:ea typeface="仿宋_GB2312" panose="02010609030101010101" charset="-122"/>
              <a:cs typeface="仿宋_GB2312" panose="02010609030101010101" charset="-122"/>
              <a:sym typeface="+mn-ea"/>
            </a:endParaRPr>
          </a:p>
          <a:p>
            <a:r>
              <a:rPr lang="en-US" altLang="zh-CN">
                <a:latin typeface="仿宋_GB2312" panose="02010609030101010101" charset="-122"/>
                <a:ea typeface="仿宋_GB2312" panose="02010609030101010101" charset="-122"/>
                <a:cs typeface="仿宋_GB2312" panose="02010609030101010101" charset="-122"/>
                <a:sym typeface="+mn-ea"/>
              </a:rPr>
              <a:t> </a:t>
            </a:r>
            <a:endParaRPr lang="en-US" altLang="zh-CN">
              <a:latin typeface="仿宋_GB2312" panose="02010609030101010101" charset="-122"/>
              <a:ea typeface="仿宋_GB2312" panose="02010609030101010101" charset="-122"/>
              <a:cs typeface="仿宋_GB2312" panose="02010609030101010101" charset="-122"/>
              <a:sym typeface="+mn-ea"/>
            </a:endParaRPr>
          </a:p>
          <a:p>
            <a:r>
              <a:rPr lang="en-US" altLang="zh-CN">
                <a:latin typeface="仿宋_GB2312" panose="02010609030101010101" charset="-122"/>
                <a:ea typeface="仿宋_GB2312" panose="02010609030101010101" charset="-122"/>
                <a:cs typeface="仿宋_GB2312" panose="02010609030101010101" charset="-122"/>
                <a:sym typeface="+mn-ea"/>
              </a:rPr>
              <a:t>1.</a:t>
            </a:r>
            <a:r>
              <a:rPr lang="zh-CN" altLang="en-US">
                <a:latin typeface="仿宋_GB2312" panose="02010609030101010101" charset="-122"/>
                <a:ea typeface="仿宋_GB2312" panose="02010609030101010101" charset="-122"/>
                <a:cs typeface="仿宋_GB2312" panose="02010609030101010101" charset="-122"/>
                <a:sym typeface="+mn-ea"/>
              </a:rPr>
              <a:t>施暴者及监护人责任：王某等</a:t>
            </a:r>
            <a:r>
              <a:rPr lang="en-US" altLang="zh-CN">
                <a:latin typeface="仿宋_GB2312" panose="02010609030101010101" charset="-122"/>
                <a:ea typeface="仿宋_GB2312" panose="02010609030101010101" charset="-122"/>
                <a:cs typeface="仿宋_GB2312" panose="02010609030101010101" charset="-122"/>
                <a:sym typeface="+mn-ea"/>
              </a:rPr>
              <a:t>3</a:t>
            </a:r>
            <a:r>
              <a:rPr lang="zh-CN" altLang="en-US">
                <a:latin typeface="仿宋_GB2312" panose="02010609030101010101" charset="-122"/>
                <a:ea typeface="仿宋_GB2312" panose="02010609030101010101" charset="-122"/>
                <a:cs typeface="仿宋_GB2312" panose="02010609030101010101" charset="-122"/>
                <a:sym typeface="+mn-ea"/>
              </a:rPr>
              <a:t>人已年满</a:t>
            </a:r>
            <a:r>
              <a:rPr lang="en-US" altLang="zh-CN">
                <a:latin typeface="仿宋_GB2312" panose="02010609030101010101" charset="-122"/>
                <a:ea typeface="仿宋_GB2312" panose="02010609030101010101" charset="-122"/>
                <a:cs typeface="仿宋_GB2312" panose="02010609030101010101" charset="-122"/>
                <a:sym typeface="+mn-ea"/>
              </a:rPr>
              <a:t>14</a:t>
            </a:r>
            <a:r>
              <a:rPr lang="zh-CN" altLang="en-US">
                <a:latin typeface="仿宋_GB2312" panose="02010609030101010101" charset="-122"/>
                <a:ea typeface="仿宋_GB2312" panose="02010609030101010101" charset="-122"/>
                <a:cs typeface="仿宋_GB2312" panose="02010609030101010101" charset="-122"/>
                <a:sym typeface="+mn-ea"/>
              </a:rPr>
              <a:t>周岁，其行为构成故意伤害，侵犯了赵某的身体权、健康权及人格尊严。依据《民法典》第</a:t>
            </a:r>
            <a:r>
              <a:rPr lang="en-US" altLang="zh-CN">
                <a:latin typeface="仿宋_GB2312" panose="02010609030101010101" charset="-122"/>
                <a:ea typeface="仿宋_GB2312" panose="02010609030101010101" charset="-122"/>
                <a:cs typeface="仿宋_GB2312" panose="02010609030101010101" charset="-122"/>
                <a:sym typeface="+mn-ea"/>
              </a:rPr>
              <a:t>1188</a:t>
            </a:r>
            <a:r>
              <a:rPr lang="zh-CN" altLang="en-US">
                <a:latin typeface="仿宋_GB2312" panose="02010609030101010101" charset="-122"/>
                <a:ea typeface="仿宋_GB2312" panose="02010609030101010101" charset="-122"/>
                <a:cs typeface="仿宋_GB2312" panose="02010609030101010101" charset="-122"/>
                <a:sym typeface="+mn-ea"/>
              </a:rPr>
              <a:t>条，判决</a:t>
            </a:r>
            <a:r>
              <a:rPr lang="en-US" altLang="zh-CN">
                <a:latin typeface="仿宋_GB2312" panose="02010609030101010101" charset="-122"/>
                <a:ea typeface="仿宋_GB2312" panose="02010609030101010101" charset="-122"/>
                <a:cs typeface="仿宋_GB2312" panose="02010609030101010101" charset="-122"/>
                <a:sym typeface="+mn-ea"/>
              </a:rPr>
              <a:t>3</a:t>
            </a:r>
            <a:r>
              <a:rPr lang="zh-CN" altLang="en-US">
                <a:latin typeface="仿宋_GB2312" panose="02010609030101010101" charset="-122"/>
                <a:ea typeface="仿宋_GB2312" panose="02010609030101010101" charset="-122"/>
                <a:cs typeface="仿宋_GB2312" panose="02010609030101010101" charset="-122"/>
                <a:sym typeface="+mn-ea"/>
              </a:rPr>
              <a:t>名施暴者的监护人连带赔偿赵某医疗费、护理费、精神损害抚慰金等共计人民币</a:t>
            </a:r>
            <a:r>
              <a:rPr lang="en-US" altLang="zh-CN">
                <a:latin typeface="仿宋_GB2312" panose="02010609030101010101" charset="-122"/>
                <a:ea typeface="仿宋_GB2312" panose="02010609030101010101" charset="-122"/>
                <a:cs typeface="仿宋_GB2312" panose="02010609030101010101" charset="-122"/>
                <a:sym typeface="+mn-ea"/>
              </a:rPr>
              <a:t>5.6</a:t>
            </a:r>
            <a:r>
              <a:rPr lang="zh-CN" altLang="en-US">
                <a:latin typeface="仿宋_GB2312" panose="02010609030101010101" charset="-122"/>
                <a:ea typeface="仿宋_GB2312" panose="02010609030101010101" charset="-122"/>
                <a:cs typeface="仿宋_GB2312" panose="02010609030101010101" charset="-122"/>
                <a:sym typeface="+mn-ea"/>
              </a:rPr>
              <a:t>万元。</a:t>
            </a:r>
            <a:endParaRPr lang="zh-CN" altLang="en-US">
              <a:latin typeface="仿宋_GB2312" panose="02010609030101010101" charset="-122"/>
              <a:ea typeface="仿宋_GB2312" panose="02010609030101010101" charset="-122"/>
              <a:cs typeface="仿宋_GB2312" panose="02010609030101010101" charset="-122"/>
              <a:sym typeface="+mn-ea"/>
            </a:endParaRPr>
          </a:p>
          <a:p>
            <a:endParaRPr lang="en-US" altLang="zh-CN">
              <a:latin typeface="仿宋_GB2312" panose="02010609030101010101" charset="-122"/>
              <a:ea typeface="仿宋_GB2312" panose="02010609030101010101" charset="-122"/>
              <a:cs typeface="仿宋_GB2312" panose="02010609030101010101" charset="-122"/>
              <a:sym typeface="+mn-ea"/>
            </a:endParaRPr>
          </a:p>
          <a:p>
            <a:r>
              <a:rPr lang="en-US" altLang="zh-CN">
                <a:latin typeface="仿宋_GB2312" panose="02010609030101010101" charset="-122"/>
                <a:ea typeface="仿宋_GB2312" panose="02010609030101010101" charset="-122"/>
                <a:cs typeface="仿宋_GB2312" panose="02010609030101010101" charset="-122"/>
                <a:sym typeface="+mn-ea"/>
              </a:rPr>
              <a:t>2.</a:t>
            </a:r>
            <a:r>
              <a:rPr lang="zh-CN" altLang="en-US">
                <a:latin typeface="仿宋_GB2312" panose="02010609030101010101" charset="-122"/>
                <a:ea typeface="仿宋_GB2312" panose="02010609030101010101" charset="-122"/>
                <a:cs typeface="仿宋_GB2312" panose="02010609030101010101" charset="-122"/>
                <a:sym typeface="+mn-ea"/>
              </a:rPr>
              <a:t>学校责任：学校虽事后介入处理，但在日常管理中，对校园内厕所、放学路段等重点区域的巡查存在疏漏，且对学生间的矛盾排查未做到位，未能完全尽到教育、管理职责。依据《民法典》第</a:t>
            </a:r>
            <a:r>
              <a:rPr lang="en-US" altLang="zh-CN">
                <a:latin typeface="仿宋_GB2312" panose="02010609030101010101" charset="-122"/>
                <a:ea typeface="仿宋_GB2312" panose="02010609030101010101" charset="-122"/>
                <a:cs typeface="仿宋_GB2312" panose="02010609030101010101" charset="-122"/>
                <a:sym typeface="+mn-ea"/>
              </a:rPr>
              <a:t>1200</a:t>
            </a:r>
            <a:r>
              <a:rPr lang="zh-CN" altLang="en-US">
                <a:latin typeface="仿宋_GB2312" panose="02010609030101010101" charset="-122"/>
                <a:ea typeface="仿宋_GB2312" panose="02010609030101010101" charset="-122"/>
                <a:cs typeface="仿宋_GB2312" panose="02010609030101010101" charset="-122"/>
                <a:sym typeface="+mn-ea"/>
              </a:rPr>
              <a:t>条，判决学校承担</a:t>
            </a:r>
            <a:r>
              <a:rPr lang="en-US" altLang="zh-CN">
                <a:latin typeface="仿宋_GB2312" panose="02010609030101010101" charset="-122"/>
                <a:ea typeface="仿宋_GB2312" panose="02010609030101010101" charset="-122"/>
                <a:cs typeface="仿宋_GB2312" panose="02010609030101010101" charset="-122"/>
                <a:sym typeface="+mn-ea"/>
              </a:rPr>
              <a:t>20%</a:t>
            </a:r>
            <a:r>
              <a:rPr lang="zh-CN" altLang="en-US">
                <a:latin typeface="仿宋_GB2312" panose="02010609030101010101" charset="-122"/>
                <a:ea typeface="仿宋_GB2312" panose="02010609030101010101" charset="-122"/>
                <a:cs typeface="仿宋_GB2312" panose="02010609030101010101" charset="-122"/>
                <a:sym typeface="+mn-ea"/>
              </a:rPr>
              <a:t>的补充赔偿责任，赔偿金额约为</a:t>
            </a:r>
            <a:r>
              <a:rPr lang="en-US" altLang="zh-CN">
                <a:latin typeface="仿宋_GB2312" panose="02010609030101010101" charset="-122"/>
                <a:ea typeface="仿宋_GB2312" panose="02010609030101010101" charset="-122"/>
                <a:cs typeface="仿宋_GB2312" panose="02010609030101010101" charset="-122"/>
                <a:sym typeface="+mn-ea"/>
              </a:rPr>
              <a:t>1.12</a:t>
            </a:r>
            <a:r>
              <a:rPr lang="zh-CN" altLang="en-US">
                <a:latin typeface="仿宋_GB2312" panose="02010609030101010101" charset="-122"/>
                <a:ea typeface="仿宋_GB2312" panose="02010609030101010101" charset="-122"/>
                <a:cs typeface="仿宋_GB2312" panose="02010609030101010101" charset="-122"/>
                <a:sym typeface="+mn-ea"/>
              </a:rPr>
              <a:t>万元。</a:t>
            </a:r>
            <a:endParaRPr lang="zh-CN" altLang="en-US">
              <a:latin typeface="仿宋_GB2312" panose="02010609030101010101" charset="-122"/>
              <a:ea typeface="仿宋_GB2312" panose="02010609030101010101" charset="-122"/>
              <a:cs typeface="仿宋_GB2312" panose="02010609030101010101" charset="-122"/>
              <a:sym typeface="+mn-ea"/>
            </a:endParaRPr>
          </a:p>
          <a:p>
            <a:endParaRPr lang="en-US" altLang="zh-CN">
              <a:latin typeface="仿宋_GB2312" panose="02010609030101010101" charset="-122"/>
              <a:ea typeface="仿宋_GB2312" panose="02010609030101010101" charset="-122"/>
              <a:cs typeface="仿宋_GB2312" panose="02010609030101010101" charset="-122"/>
              <a:sym typeface="+mn-ea"/>
            </a:endParaRPr>
          </a:p>
          <a:p>
            <a:r>
              <a:rPr lang="en-US" altLang="zh-CN">
                <a:latin typeface="仿宋_GB2312" panose="02010609030101010101" charset="-122"/>
                <a:ea typeface="仿宋_GB2312" panose="02010609030101010101" charset="-122"/>
                <a:cs typeface="仿宋_GB2312" panose="02010609030101010101" charset="-122"/>
                <a:sym typeface="+mn-ea"/>
              </a:rPr>
              <a:t>3.</a:t>
            </a:r>
            <a:r>
              <a:rPr lang="zh-CN" altLang="en-US">
                <a:latin typeface="仿宋_GB2312" panose="02010609030101010101" charset="-122"/>
                <a:ea typeface="仿宋_GB2312" panose="02010609030101010101" charset="-122"/>
                <a:cs typeface="仿宋_GB2312" panose="02010609030101010101" charset="-122"/>
                <a:sym typeface="+mn-ea"/>
              </a:rPr>
              <a:t>其他参与者：未直接实施暴力但参与起哄、围观的学生，由学校进行严肃的校纪处分。</a:t>
            </a:r>
            <a:endParaRPr lang="zh-CN" altLang="en-US">
              <a:latin typeface="仿宋_GB2312" panose="02010609030101010101" charset="-122"/>
              <a:ea typeface="仿宋_GB2312" panose="02010609030101010101" charset="-122"/>
              <a:cs typeface="仿宋_GB2312" panose="02010609030101010101" charset="-122"/>
              <a:sym typeface="+mn-ea"/>
            </a:endParaRPr>
          </a:p>
          <a:p>
            <a:endParaRPr lang="zh-CN" altLang="en-US">
              <a:latin typeface="仿宋_GB2312" panose="02010609030101010101" charset="-122"/>
              <a:ea typeface="仿宋_GB2312" panose="02010609030101010101" charset="-122"/>
              <a:cs typeface="仿宋_GB2312" panose="02010609030101010101" charset="-122"/>
              <a:sym typeface="+mn-ea"/>
            </a:endParaRPr>
          </a:p>
          <a:p>
            <a:r>
              <a:rPr lang="zh-CN" altLang="en-US" b="1">
                <a:solidFill>
                  <a:srgbClr val="FF0000"/>
                </a:solidFill>
                <a:latin typeface="仿宋_GB2312" panose="02010609030101010101" charset="-122"/>
                <a:ea typeface="仿宋_GB2312" panose="02010609030101010101" charset="-122"/>
                <a:cs typeface="仿宋_GB2312" panose="02010609030101010101" charset="-122"/>
                <a:sym typeface="+mn-ea"/>
              </a:rPr>
              <a:t>特别提示：</a:t>
            </a:r>
            <a:r>
              <a:rPr lang="zh-CN" altLang="en-US">
                <a:latin typeface="仿宋_GB2312" panose="02010609030101010101" charset="-122"/>
                <a:ea typeface="仿宋_GB2312" panose="02010609030101010101" charset="-122"/>
                <a:cs typeface="仿宋_GB2312" panose="02010609030101010101" charset="-122"/>
                <a:sym typeface="+mn-ea"/>
              </a:rPr>
              <a:t>学校已建立完善防欺凌制度、常态化开展教育、及时处置并报告，且欺凌发生在校外非监管时段</a:t>
            </a:r>
            <a:r>
              <a:rPr lang="en-US" altLang="zh-CN">
                <a:latin typeface="仿宋_GB2312" panose="02010609030101010101" charset="-122"/>
                <a:ea typeface="仿宋_GB2312" panose="02010609030101010101" charset="-122"/>
                <a:cs typeface="仿宋_GB2312" panose="02010609030101010101" charset="-122"/>
                <a:sym typeface="+mn-ea"/>
              </a:rPr>
              <a:t>/</a:t>
            </a:r>
            <a:r>
              <a:rPr lang="zh-CN" altLang="en-US">
                <a:latin typeface="仿宋_GB2312" panose="02010609030101010101" charset="-122"/>
                <a:ea typeface="仿宋_GB2312" panose="02010609030101010101" charset="-122"/>
                <a:cs typeface="仿宋_GB2312" panose="02010609030101010101" charset="-122"/>
                <a:sym typeface="+mn-ea"/>
              </a:rPr>
              <a:t>区域的，学校依法可以免责。</a:t>
            </a:r>
            <a:endParaRPr lang="zh-CN" altLang="en-US">
              <a:latin typeface="仿宋_GB2312" panose="02010609030101010101" charset="-122"/>
              <a:ea typeface="仿宋_GB2312" panose="02010609030101010101" charset="-122"/>
              <a:cs typeface="仿宋_GB2312" panose="02010609030101010101" charset="-122"/>
              <a:sym typeface="+mn-ea"/>
            </a:endParaRPr>
          </a:p>
        </p:txBody>
      </p:sp>
      <p:sp>
        <p:nvSpPr>
          <p:cNvPr id="4" name="文本框 3"/>
          <p:cNvSpPr txBox="1"/>
          <p:nvPr/>
        </p:nvSpPr>
        <p:spPr>
          <a:xfrm>
            <a:off x="12052300" y="1195705"/>
            <a:ext cx="309880" cy="368300"/>
          </a:xfrm>
          <a:prstGeom prst="rect">
            <a:avLst/>
          </a:prstGeom>
          <a:noFill/>
        </p:spPr>
        <p:txBody>
          <a:bodyPr wrap="none" rtlCol="0">
            <a:spAutoFit/>
          </a:bodyPr>
          <a:p>
            <a:endParaRPr lang="zh-CN" altLang="en-US"/>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291590" y="890270"/>
            <a:ext cx="9739630" cy="3692525"/>
          </a:xfrm>
          <a:prstGeom prst="rect">
            <a:avLst/>
          </a:prstGeom>
          <a:noFill/>
        </p:spPr>
        <p:txBody>
          <a:bodyPr wrap="square" rtlCol="0" anchor="t">
            <a:spAutoFit/>
          </a:bodyPr>
          <a:p>
            <a:r>
              <a:rPr lang="zh-CN" altLang="en-US">
                <a:latin typeface="黑体" panose="02010609060101010101" charset="-122"/>
                <a:ea typeface="黑体" panose="02010609060101010101" charset="-122"/>
              </a:rPr>
              <a:t>教育意义</a:t>
            </a:r>
            <a:endParaRPr lang="zh-CN" altLang="en-US">
              <a:latin typeface="黑体" panose="02010609060101010101" charset="-122"/>
              <a:ea typeface="黑体" panose="02010609060101010101" charset="-122"/>
            </a:endParaRPr>
          </a:p>
          <a:p>
            <a:endParaRPr lang="zh-CN" altLang="en-US">
              <a:latin typeface="黑体" panose="02010609060101010101" charset="-122"/>
              <a:ea typeface="黑体" panose="02010609060101010101" charset="-122"/>
            </a:endParaRPr>
          </a:p>
          <a:p>
            <a:r>
              <a:rPr lang="en-US" altLang="zh-CN">
                <a:latin typeface="仿宋_GB2312" panose="02010609030101010101" charset="-122"/>
                <a:ea typeface="仿宋_GB2312" panose="02010609030101010101" charset="-122"/>
                <a:cs typeface="仿宋_GB2312" panose="02010609030101010101" charset="-122"/>
              </a:rPr>
              <a:t>    </a:t>
            </a:r>
            <a:r>
              <a:rPr lang="zh-CN" altLang="en-US">
                <a:latin typeface="仿宋_GB2312" panose="02010609030101010101" charset="-122"/>
                <a:ea typeface="仿宋_GB2312" panose="02010609030101010101" charset="-122"/>
                <a:cs typeface="仿宋_GB2312" panose="02010609030101010101" charset="-122"/>
              </a:rPr>
              <a:t>该案例给学生、家长、学校三方都带来深刻的启示：</a:t>
            </a:r>
            <a:endParaRPr lang="zh-CN" altLang="en-US">
              <a:latin typeface="仿宋_GB2312" panose="02010609030101010101" charset="-122"/>
              <a:ea typeface="仿宋_GB2312" panose="02010609030101010101" charset="-122"/>
              <a:cs typeface="仿宋_GB2312" panose="02010609030101010101" charset="-122"/>
            </a:endParaRPr>
          </a:p>
          <a:p>
            <a:r>
              <a:rPr lang="en-US" altLang="zh-CN">
                <a:latin typeface="仿宋_GB2312" panose="02010609030101010101" charset="-122"/>
                <a:ea typeface="仿宋_GB2312" panose="02010609030101010101" charset="-122"/>
                <a:cs typeface="仿宋_GB2312" panose="02010609030101010101" charset="-122"/>
              </a:rPr>
              <a:t>    </a:t>
            </a:r>
            <a:r>
              <a:rPr lang="zh-CN" altLang="en-US">
                <a:latin typeface="仿宋_GB2312" panose="02010609030101010101" charset="-122"/>
                <a:ea typeface="仿宋_GB2312" panose="02010609030101010101" charset="-122"/>
                <a:cs typeface="仿宋_GB2312" panose="02010609030101010101" charset="-122"/>
              </a:rPr>
              <a:t>对学生：第一，暴力绝对不可取，无论是动手还是语言侮辱，都会付出沉重的法律和经济代价。第二，不要做沉默的旁观者，目睹欺凌不举报，最终可能沦为共犯或承担连带责任。第三，遇到欺凌要勇敢说不，第一时间告诉家长和老师，不要独自承受。</a:t>
            </a:r>
            <a:endParaRPr lang="zh-CN" altLang="en-US">
              <a:latin typeface="仿宋_GB2312" panose="02010609030101010101" charset="-122"/>
              <a:ea typeface="仿宋_GB2312" panose="02010609030101010101" charset="-122"/>
              <a:cs typeface="仿宋_GB2312" panose="02010609030101010101" charset="-122"/>
            </a:endParaRPr>
          </a:p>
          <a:p>
            <a:r>
              <a:rPr lang="en-US" altLang="zh-CN">
                <a:latin typeface="仿宋_GB2312" panose="02010609030101010101" charset="-122"/>
                <a:ea typeface="仿宋_GB2312" panose="02010609030101010101" charset="-122"/>
                <a:cs typeface="仿宋_GB2312" panose="02010609030101010101" charset="-122"/>
              </a:rPr>
              <a:t>    </a:t>
            </a:r>
            <a:r>
              <a:rPr lang="zh-CN" altLang="en-US">
                <a:latin typeface="仿宋_GB2312" panose="02010609030101010101" charset="-122"/>
                <a:ea typeface="仿宋_GB2312" panose="02010609030101010101" charset="-122"/>
                <a:cs typeface="仿宋_GB2312" panose="02010609030101010101" charset="-122"/>
              </a:rPr>
              <a:t>对家长：第一，监护责任不可推卸，孩子在校行为的引导离不开家庭教育，家长要从小教育孩子尊重他人，不恃强凌弱。第二，维权要理性，当孩子受到伤害时，要及时收集证据，通过法律途径解决，而不是一味情绪化扩大追责。第三，家校沟通是关键，要主动配合学校处理孩子的问题，共同帮助孩子改正错误。</a:t>
            </a:r>
            <a:endParaRPr lang="zh-CN" altLang="en-US">
              <a:latin typeface="仿宋_GB2312" panose="02010609030101010101" charset="-122"/>
              <a:ea typeface="仿宋_GB2312" panose="02010609030101010101" charset="-122"/>
              <a:cs typeface="仿宋_GB2312" panose="02010609030101010101" charset="-122"/>
            </a:endParaRPr>
          </a:p>
          <a:p>
            <a:r>
              <a:rPr lang="en-US" altLang="zh-CN">
                <a:latin typeface="仿宋_GB2312" panose="02010609030101010101" charset="-122"/>
                <a:ea typeface="仿宋_GB2312" panose="02010609030101010101" charset="-122"/>
                <a:cs typeface="仿宋_GB2312" panose="02010609030101010101" charset="-122"/>
              </a:rPr>
              <a:t>    </a:t>
            </a:r>
            <a:r>
              <a:rPr lang="zh-CN" altLang="en-US">
                <a:latin typeface="仿宋_GB2312" panose="02010609030101010101" charset="-122"/>
                <a:ea typeface="仿宋_GB2312" panose="02010609030101010101" charset="-122"/>
                <a:cs typeface="仿宋_GB2312" panose="02010609030101010101" charset="-122"/>
              </a:rPr>
              <a:t>对学校：第一，管理义务必须落实，要加强校园重点区域的巡查，建立健全矛盾排查机制，做到早发现、早干预。第二，法治教育不能松懈，要常态化开展法治班会，让学生明确欺凌的法律后果。第三，家校协同要到位，及时与家长沟通情况，形成教育合力，共同守护学生安全。</a:t>
            </a:r>
            <a:endParaRPr lang="zh-CN" altLang="en-US">
              <a:latin typeface="仿宋_GB2312" panose="02010609030101010101" charset="-122"/>
              <a:ea typeface="仿宋_GB2312" panose="02010609030101010101" charset="-122"/>
              <a:cs typeface="仿宋_GB2312" panose="02010609030101010101" charset="-122"/>
            </a:endParaRPr>
          </a:p>
        </p:txBody>
      </p:sp>
    </p:spTree>
  </p:cSld>
  <p:clrMapOvr>
    <a:masterClrMapping/>
  </p:clrMapOvr>
  <p:transition spd="slow">
    <p:push dir="u"/>
  </p:transition>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DIAGRAM_VIRTUALLY_FRAME" val="{&quot;height&quot;:400.06157480314965,&quot;left&quot;:54.75,&quot;top&quot;:90.89496062992126,&quot;width&quot;:856.9168503937008}"/>
</p:tagLst>
</file>

<file path=ppt/tags/tag64.xml><?xml version="1.0" encoding="utf-8"?>
<p:tagLst xmlns:p="http://schemas.openxmlformats.org/presentationml/2006/main">
  <p:tag name="KSO_WM_DIAGRAM_VIRTUALLY_FRAME" val="{&quot;height&quot;:400.06157480314965,&quot;left&quot;:54.75,&quot;top&quot;:90.89496062992126,&quot;width&quot;:856.9168503937008}"/>
</p:tagLst>
</file>

<file path=ppt/tags/tag65.xml><?xml version="1.0" encoding="utf-8"?>
<p:tagLst xmlns:p="http://schemas.openxmlformats.org/presentationml/2006/main">
  <p:tag name="KSO_WM_DIAGRAM_VIRTUALLY_FRAME" val="{&quot;height&quot;:400.06157480314965,&quot;left&quot;:54.75,&quot;top&quot;:90.89496062992126,&quot;width&quot;:856.9168503937008}"/>
</p:tagLst>
</file>

<file path=ppt/tags/tag66.xml><?xml version="1.0" encoding="utf-8"?>
<p:tagLst xmlns:p="http://schemas.openxmlformats.org/presentationml/2006/main">
  <p:tag name="KSO_WM_DIAGRAM_VIRTUALLY_FRAME" val="{&quot;height&quot;:400.06157480314965,&quot;left&quot;:54.75,&quot;top&quot;:90.89496062992126,&quot;width&quot;:856.9168503937008}"/>
</p:tagLst>
</file>

<file path=ppt/tags/tag67.xml><?xml version="1.0" encoding="utf-8"?>
<p:tagLst xmlns:p="http://schemas.openxmlformats.org/presentationml/2006/main">
  <p:tag name="KSO_WM_DIAGRAM_VIRTUALLY_FRAME" val="{&quot;height&quot;:400.06157480314965,&quot;left&quot;:54.75,&quot;top&quot;:90.89496062992126,&quot;width&quot;:856.9168503937008}"/>
</p:tagLst>
</file>

<file path=ppt/tags/tag68.xml><?xml version="1.0" encoding="utf-8"?>
<p:tagLst xmlns:p="http://schemas.openxmlformats.org/presentationml/2006/main">
  <p:tag name="KSO_WM_DIAGRAM_VIRTUALLY_FRAME" val="{&quot;height&quot;:400.06157480314965,&quot;left&quot;:54.75,&quot;top&quot;:90.89496062992126,&quot;width&quot;:856.9168503937008}"/>
</p:tagLst>
</file>

<file path=ppt/tags/tag69.xml><?xml version="1.0" encoding="utf-8"?>
<p:tagLst xmlns:p="http://schemas.openxmlformats.org/presentationml/2006/main">
  <p:tag name="KSO_WM_DIAGRAM_VIRTUALLY_FRAME" val="{&quot;height&quot;:400.06157480314965,&quot;left&quot;:54.75,&quot;top&quot;:90.89496062992126,&quot;width&quot;:856.9168503937008}"/>
</p:tagLst>
</file>

<file path=ppt/tags/tag70.xml><?xml version="1.0" encoding="utf-8"?>
<p:tagLst xmlns:p="http://schemas.openxmlformats.org/presentationml/2006/main">
  <p:tag name="KSO_WM_DIAGRAM_VIRTUALLY_FRAME" val="{&quot;height&quot;:400.06157480314965,&quot;left&quot;:54.75,&quot;top&quot;:90.89496062992126,&quot;width&quot;:856.9168503937008}"/>
</p:tagLst>
</file>

<file path=ppt/tags/tag71.xml><?xml version="1.0" encoding="utf-8"?>
<p:tagLst xmlns:p="http://schemas.openxmlformats.org/presentationml/2006/main">
  <p:tag name="KSO_WM_DIAGRAM_VIRTUALLY_FRAME" val="{&quot;height&quot;:400.06157480314965,&quot;left&quot;:54.75,&quot;top&quot;:90.89496062992126,&quot;width&quot;:856.9168503937008}"/>
</p:tagLst>
</file>

<file path=ppt/tags/tag72.xml><?xml version="1.0" encoding="utf-8"?>
<p:tagLst xmlns:p="http://schemas.openxmlformats.org/presentationml/2006/main">
  <p:tag name="KSO_WM_DIAGRAM_VIRTUALLY_FRAME" val="{&quot;height&quot;:400.06157480314965,&quot;left&quot;:54.75,&quot;top&quot;:90.89496062992126,&quot;width&quot;:856.9168503937008}"/>
</p:tagLst>
</file>

<file path=ppt/tags/tag73.xml><?xml version="1.0" encoding="utf-8"?>
<p:tagLst xmlns:p="http://schemas.openxmlformats.org/presentationml/2006/main">
  <p:tag name="KSO_WM_DIAGRAM_VIRTUALLY_FRAME" val="{&quot;height&quot;:400.06157480314965,&quot;left&quot;:54.75,&quot;top&quot;:90.89496062992126,&quot;width&quot;:856.9168503937008}"/>
</p:tagLst>
</file>

<file path=ppt/tags/tag74.xml><?xml version="1.0" encoding="utf-8"?>
<p:tagLst xmlns:p="http://schemas.openxmlformats.org/presentationml/2006/main">
  <p:tag name="KSO_WM_DIAGRAM_VIRTUALLY_FRAME" val="{&quot;height&quot;:400.06157480314965,&quot;left&quot;:54.75,&quot;top&quot;:90.89496062992126,&quot;width&quot;:856.9168503937008}"/>
</p:tagLst>
</file>

<file path=ppt/tags/tag75.xml><?xml version="1.0" encoding="utf-8"?>
<p:tagLst xmlns:p="http://schemas.openxmlformats.org/presentationml/2006/main">
  <p:tag name="KSO_WM_DIAGRAM_VIRTUALLY_FRAME" val="{&quot;height&quot;:400.06157480314965,&quot;left&quot;:54.75,&quot;top&quot;:90.89496062992126,&quot;width&quot;:856.9168503937008}"/>
</p:tagLst>
</file>

<file path=ppt/tags/tag76.xml><?xml version="1.0" encoding="utf-8"?>
<p:tagLst xmlns:p="http://schemas.openxmlformats.org/presentationml/2006/main">
  <p:tag name="KSO_WM_DIAGRAM_VIRTUALLY_FRAME" val="{&quot;height&quot;:400.06157480314965,&quot;left&quot;:54.75,&quot;top&quot;:90.89496062992126,&quot;width&quot;:856.9168503937008}"/>
</p:tagLst>
</file>

<file path=ppt/tags/tag77.xml><?xml version="1.0" encoding="utf-8"?>
<p:tagLst xmlns:p="http://schemas.openxmlformats.org/presentationml/2006/main">
  <p:tag name="KSO_WM_DIAGRAM_VIRTUALLY_FRAME" val="{&quot;height&quot;:400.06157480314965,&quot;left&quot;:54.75,&quot;top&quot;:90.89496062992126,&quot;width&quot;:856.9168503937008}"/>
</p:tagLst>
</file>

<file path=ppt/tags/tag78.xml><?xml version="1.0" encoding="utf-8"?>
<p:tagLst xmlns:p="http://schemas.openxmlformats.org/presentationml/2006/main">
  <p:tag name="KSO_WM_DIAGRAM_VIRTUALLY_FRAME" val="{&quot;height&quot;:400.06157480314965,&quot;left&quot;:54.75,&quot;top&quot;:90.89496062992126,&quot;width&quot;:856.9168503937008}"/>
</p:tagLst>
</file>

<file path=ppt/tags/tag79.xml><?xml version="1.0" encoding="utf-8"?>
<p:tagLst xmlns:p="http://schemas.openxmlformats.org/presentationml/2006/main">
  <p:tag name="KSO_WM_DIAGRAM_VIRTUALLY_FRAME" val="{&quot;height&quot;:400.06157480314965,&quot;left&quot;:54.75,&quot;top&quot;:90.89496062992126,&quot;width&quot;:856.9168503937008}"/>
</p:tagLst>
</file>

<file path=ppt/tags/tag80.xml><?xml version="1.0" encoding="utf-8"?>
<p:tagLst xmlns:p="http://schemas.openxmlformats.org/presentationml/2006/main">
  <p:tag name="KSO_WM_DIAGRAM_VIRTUALLY_FRAME" val="{&quot;height&quot;:400.06157480314965,&quot;left&quot;:54.75,&quot;top&quot;:90.89496062992126,&quot;width&quot;:856.9168503937008}"/>
</p:tagLst>
</file>

<file path=ppt/tags/tag81.xml><?xml version="1.0" encoding="utf-8"?>
<p:tagLst xmlns:p="http://schemas.openxmlformats.org/presentationml/2006/main">
  <p:tag name="KSO_WM_DIAGRAM_VIRTUALLY_FRAME" val="{&quot;height&quot;:400.06157480314965,&quot;left&quot;:54.75,&quot;top&quot;:90.89496062992126,&quot;width&quot;:856.9168503937008}"/>
</p:tagLst>
</file>

<file path=ppt/tags/tag82.xml><?xml version="1.0" encoding="utf-8"?>
<p:tagLst xmlns:p="http://schemas.openxmlformats.org/presentationml/2006/main">
  <p:tag name="KSO_WM_DIAGRAM_VIRTUALLY_FRAME" val="{&quot;height&quot;:400.06157480314965,&quot;left&quot;:54.75,&quot;top&quot;:90.89496062992126,&quot;width&quot;:856.9168503937008}"/>
</p:tagLst>
</file>

<file path=ppt/tags/tag83.xml><?xml version="1.0" encoding="utf-8"?>
<p:tagLst xmlns:p="http://schemas.openxmlformats.org/presentationml/2006/main">
  <p:tag name="KSO_WM_DIAGRAM_VIRTUALLY_FRAME" val="{&quot;height&quot;:400.06157480314965,&quot;left&quot;:54.75,&quot;top&quot;:90.89496062992126,&quot;width&quot;:856.9168503937008}"/>
</p:tagLst>
</file>

<file path=ppt/tags/tag84.xml><?xml version="1.0" encoding="utf-8"?>
<p:tagLst xmlns:p="http://schemas.openxmlformats.org/presentationml/2006/main">
  <p:tag name="KSO_WM_DIAGRAM_VIRTUALLY_FRAME" val="{&quot;height&quot;:400.06157480314965,&quot;left&quot;:54.75,&quot;top&quot;:90.89496062992126,&quot;width&quot;:856.9168503937008}"/>
</p:tagLst>
</file>

<file path=ppt/tags/tag85.xml><?xml version="1.0" encoding="utf-8"?>
<p:tagLst xmlns:p="http://schemas.openxmlformats.org/presentationml/2006/main">
  <p:tag name="KSO_WM_DIAGRAM_VIRTUALLY_FRAME" val="{&quot;height&quot;:400.06157480314965,&quot;left&quot;:54.75,&quot;top&quot;:90.89496062992126,&quot;width&quot;:856.9168503937008}"/>
</p:tagLst>
</file>

<file path=ppt/tags/tag86.xml><?xml version="1.0" encoding="utf-8"?>
<p:tagLst xmlns:p="http://schemas.openxmlformats.org/presentationml/2006/main">
  <p:tag name="KSO_WM_DIAGRAM_VIRTUALLY_FRAME" val="{&quot;height&quot;:400.06157480314965,&quot;left&quot;:54.75,&quot;top&quot;:90.89496062992126,&quot;width&quot;:856.9168503937008}"/>
</p:tagLst>
</file>

<file path=ppt/tags/tag87.xml><?xml version="1.0" encoding="utf-8"?>
<p:tagLst xmlns:p="http://schemas.openxmlformats.org/presentationml/2006/main">
  <p:tag name="KSO_WM_DIAGRAM_VIRTUALLY_FRAME" val="{&quot;height&quot;:400.06157480314965,&quot;left&quot;:54.75,&quot;top&quot;:90.89496062992126,&quot;width&quot;:856.9168503937008}"/>
</p:tagLst>
</file>

<file path=ppt/tags/tag88.xml><?xml version="1.0" encoding="utf-8"?>
<p:tagLst xmlns:p="http://schemas.openxmlformats.org/presentationml/2006/main">
  <p:tag name="KSO_WM_DIAGRAM_VIRTUALLY_FRAME" val="{&quot;height&quot;:400.06157480314965,&quot;left&quot;:54.75,&quot;top&quot;:90.89496062992126,&quot;width&quot;:856.9168503937008}"/>
</p:tagLst>
</file>

<file path=ppt/tags/tag89.xml><?xml version="1.0" encoding="utf-8"?>
<p:tagLst xmlns:p="http://schemas.openxmlformats.org/presentationml/2006/main">
  <p:tag name="KSO_WM_DIAGRAM_VIRTUALLY_FRAME" val="{&quot;height&quot;:400.06157480314965,&quot;left&quot;:54.75,&quot;top&quot;:90.89496062992126,&quot;width&quot;:856.9168503937008}"/>
</p:tagLst>
</file>

<file path=ppt/tags/tag90.xml><?xml version="1.0" encoding="utf-8"?>
<p:tagLst xmlns:p="http://schemas.openxmlformats.org/presentationml/2006/main">
  <p:tag name="KSO_WM_DIAGRAM_VIRTUALLY_FRAME" val="{&quot;height&quot;:400.06157480314965,&quot;left&quot;:54.75,&quot;top&quot;:90.89496062992126,&quot;width&quot;:856.9168503937008}"/>
</p:tagLst>
</file>

<file path=ppt/tags/tag91.xml><?xml version="1.0" encoding="utf-8"?>
<p:tagLst xmlns:p="http://schemas.openxmlformats.org/presentationml/2006/main">
  <p:tag name="KSO_WM_DIAGRAM_VIRTUALLY_FRAME" val="{&quot;height&quot;:400.06157480314965,&quot;left&quot;:54.75,&quot;top&quot;:90.89496062992126,&quot;width&quot;:856.9168503937008}"/>
</p:tagLst>
</file>

<file path=ppt/tags/tag92.xml><?xml version="1.0" encoding="utf-8"?>
<p:tagLst xmlns:p="http://schemas.openxmlformats.org/presentationml/2006/main">
  <p:tag name="KSO_WM_DIAGRAM_VIRTUALLY_FRAME" val="{&quot;height&quot;:400.06157480314965,&quot;left&quot;:54.75,&quot;top&quot;:90.89496062992126,&quot;width&quot;:856.9168503937008}"/>
</p:tagLst>
</file>

<file path=ppt/tags/tag93.xml><?xml version="1.0" encoding="utf-8"?>
<p:tagLst xmlns:p="http://schemas.openxmlformats.org/presentationml/2006/main">
  <p:tag name="KSO_WM_DIAGRAM_VIRTUALLY_FRAME" val="{&quot;height&quot;:400.06157480314965,&quot;left&quot;:54.75,&quot;top&quot;:90.89496062992126,&quot;width&quot;:856.9168503937008}"/>
</p:tagLst>
</file>

<file path=ppt/tags/tag94.xml><?xml version="1.0" encoding="utf-8"?>
<p:tagLst xmlns:p="http://schemas.openxmlformats.org/presentationml/2006/main">
  <p:tag name="KSO_WM_DIAGRAM_VIRTUALLY_FRAME" val="{&quot;height&quot;:400.06157480314965,&quot;left&quot;:54.75,&quot;top&quot;:90.89496062992126,&quot;width&quot;:856.9168503937008}"/>
</p:tagLst>
</file>

<file path=ppt/tags/tag95.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96.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97.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98.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99.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0.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1.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2.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3.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4.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5.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6.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7.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8.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09.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10.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11.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12.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13.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14.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15.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ags/tag116.xml><?xml version="1.0" encoding="utf-8"?>
<p:tagLst xmlns:p="http://schemas.openxmlformats.org/presentationml/2006/main">
  <p:tag name="KSO_WM_DIAGRAM_VIRTUALLY_FRAME" val="{&quot;height&quot;:349.4117991860634,&quot;left&quot;:85.60314960629921,&quot;top&quot;:128.48204724409447,&quot;width&quot;:859.5488976377953}"/>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4522</Words>
  <Application>WPS 演示</Application>
  <PresentationFormat>宽屏</PresentationFormat>
  <Paragraphs>226</Paragraphs>
  <Slides>21</Slides>
  <Notes>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21</vt:i4>
      </vt:variant>
    </vt:vector>
  </HeadingPairs>
  <TitlesOfParts>
    <vt:vector size="40" baseType="lpstr">
      <vt:lpstr>Arial</vt:lpstr>
      <vt:lpstr>宋体</vt:lpstr>
      <vt:lpstr>Wingdings</vt:lpstr>
      <vt:lpstr>Wingdings</vt:lpstr>
      <vt:lpstr>思源宋体 CN Heavy</vt:lpstr>
      <vt:lpstr>Noto Sans SC</vt:lpstr>
      <vt:lpstr>思源黑体 CN Regular</vt:lpstr>
      <vt:lpstr>黑体</vt:lpstr>
      <vt:lpstr>方正仿宋_GB2312</vt:lpstr>
      <vt:lpstr>微软雅黑</vt:lpstr>
      <vt:lpstr>Arial Unicode MS</vt:lpstr>
      <vt:lpstr>Calibri</vt:lpstr>
      <vt:lpstr>方正小标宋简体</vt:lpstr>
      <vt:lpstr>仿宋_GB2312</vt:lpstr>
      <vt:lpstr>仿宋</vt:lpstr>
      <vt:lpstr>等线</vt:lpstr>
      <vt:lpstr>汉仪中黑 197</vt:lpstr>
      <vt:lpstr>楷体</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WPS_1666232159</cp:lastModifiedBy>
  <cp:revision>158</cp:revision>
  <dcterms:created xsi:type="dcterms:W3CDTF">2019-06-19T02:08:00Z</dcterms:created>
  <dcterms:modified xsi:type="dcterms:W3CDTF">2026-04-23T03:48:54Z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701E8B9F9E3E43A09D12693FAA6337A4_11</vt:lpwstr>
  </property>
</Properties>
</file>