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</p:sldMasterIdLst>
  <p:notesMasterIdLst>
    <p:notesMasterId r:id="rId7"/>
  </p:notesMasterIdLst>
  <p:sldIdLst>
    <p:sldId id="331" r:id="rId4"/>
    <p:sldId id="332" r:id="rId5"/>
    <p:sldId id="334" r:id="rId6"/>
    <p:sldId id="335" r:id="rId8"/>
    <p:sldId id="336" r:id="rId9"/>
    <p:sldId id="337" r:id="rId10"/>
    <p:sldId id="338" r:id="rId11"/>
    <p:sldId id="339" r:id="rId12"/>
    <p:sldId id="367" r:id="rId13"/>
    <p:sldId id="368" r:id="rId14"/>
    <p:sldId id="366" r:id="rId15"/>
    <p:sldId id="340" r:id="rId16"/>
    <p:sldId id="369" r:id="rId17"/>
    <p:sldId id="341" r:id="rId18"/>
    <p:sldId id="370" r:id="rId19"/>
    <p:sldId id="342" r:id="rId20"/>
    <p:sldId id="343" r:id="rId21"/>
    <p:sldId id="344" r:id="rId22"/>
    <p:sldId id="345" r:id="rId23"/>
    <p:sldId id="346" r:id="rId24"/>
    <p:sldId id="347" r:id="rId25"/>
    <p:sldId id="349" r:id="rId26"/>
    <p:sldId id="350" r:id="rId27"/>
    <p:sldId id="351" r:id="rId28"/>
    <p:sldId id="352" r:id="rId29"/>
    <p:sldId id="353" r:id="rId30"/>
    <p:sldId id="371" r:id="rId31"/>
    <p:sldId id="356" r:id="rId32"/>
    <p:sldId id="357" r:id="rId33"/>
    <p:sldId id="358" r:id="rId34"/>
    <p:sldId id="360" r:id="rId35"/>
    <p:sldId id="361" r:id="rId36"/>
    <p:sldId id="362" r:id="rId37"/>
    <p:sldId id="363" r:id="rId38"/>
    <p:sldId id="364" r:id="rId39"/>
    <p:sldId id="365" r:id="rId40"/>
  </p:sldIdLst>
  <p:sldSz cx="12192000" cy="6858000"/>
  <p:notesSz cx="6858000" cy="9144000"/>
  <p:embeddedFontLst>
    <p:embeddedFont>
      <p:font typeface="微软雅黑" panose="020B0503020204020204" charset="-122"/>
      <p:regular r:id="rId44"/>
    </p:embeddedFont>
    <p:embeddedFont>
      <p:font typeface="Noto Sans SC" panose="020B0500000000000000" charset="-122"/>
      <p:regular r:id="rId45"/>
    </p:embeddedFont>
    <p:embeddedFont>
      <p:font typeface="汉仪颜楷简" panose="00020600040101010101" charset="-122"/>
      <p:regular r:id="rId46"/>
    </p:embeddedFont>
    <p:embeddedFont>
      <p:font typeface="MiSans" panose="00000500000000000000" charset="-122"/>
      <p:regular r:id="rId47"/>
    </p:embeddedFont>
    <p:embeddedFont>
      <p:font typeface="汉仪劲楷简" panose="00020600040101010101" charset="-122"/>
      <p:regular r:id="rId48"/>
    </p:embeddedFont>
    <p:embeddedFont>
      <p:font typeface="汉仪楷体简" panose="02010600000101010101" charset="-122"/>
      <p:regular r:id="rId49"/>
    </p:embeddedFont>
    <p:embeddedFont>
      <p:font typeface="等线" panose="02010600030101010101" charset="-122"/>
      <p:regular r:id="rId50"/>
    </p:embeddedFont>
    <p:embeddedFont>
      <p:font typeface="方正仿宋_GB2312" panose="02000000000000000000" charset="-122"/>
      <p:regular r:id="rId51"/>
    </p:embeddedFont>
    <p:embeddedFont>
      <p:font typeface="方正可爱得可爱" panose="02010600010101010101" charset="-122"/>
      <p:regular r:id="rId52"/>
    </p:embeddedFont>
    <p:embeddedFont>
      <p:font typeface="MiSans Bold" panose="00000800000000000000" charset="-122"/>
      <p:bold r:id="rId5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-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3" Type="http://schemas.openxmlformats.org/officeDocument/2006/relationships/font" Target="fonts/font10.fntdata"/><Relationship Id="rId52" Type="http://schemas.openxmlformats.org/officeDocument/2006/relationships/font" Target="fonts/font9.fntdata"/><Relationship Id="rId51" Type="http://schemas.openxmlformats.org/officeDocument/2006/relationships/font" Target="fonts/font8.fntdata"/><Relationship Id="rId50" Type="http://schemas.openxmlformats.org/officeDocument/2006/relationships/font" Target="fonts/font7.fntdata"/><Relationship Id="rId5" Type="http://schemas.openxmlformats.org/officeDocument/2006/relationships/slide" Target="slides/slide2.xml"/><Relationship Id="rId49" Type="http://schemas.openxmlformats.org/officeDocument/2006/relationships/font" Target="fonts/font6.fntdata"/><Relationship Id="rId48" Type="http://schemas.openxmlformats.org/officeDocument/2006/relationships/font" Target="fonts/font5.fntdata"/><Relationship Id="rId47" Type="http://schemas.openxmlformats.org/officeDocument/2006/relationships/font" Target="fonts/font4.fntdata"/><Relationship Id="rId46" Type="http://schemas.openxmlformats.org/officeDocument/2006/relationships/font" Target="fonts/font3.fntdata"/><Relationship Id="rId45" Type="http://schemas.openxmlformats.org/officeDocument/2006/relationships/font" Target="fonts/font2.fntdata"/><Relationship Id="rId44" Type="http://schemas.openxmlformats.org/officeDocument/2006/relationships/font" Target="fonts/font1.fntdata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28DBB-312B-4B1F-B37B-C173C4769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D5F9C-27C4-4278-9A43-C5F41E5FB2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故事始于1887年，德国物理学家赫兹在验证电磁波存在的实验中，意外地发现了一个奇怪的现象：紫外线照射会使电火花更容易产生。这个看似不起眼的偶然发现，却像一把钥匙，开启了通往微观世界新领域的大门。当时的经典物理学无法解释它，这也预示着一场物理学革命即将到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就在物理学大厦看似摇摇欲坠之时，两位巨匠登场了。首先是普朗克，他为了解决黑体辐射问题，提出了革命性的“能量子”假说，认为能量是不连续的，是一份一份的。五年后，年轻的爱因斯坦受到启发，大胆地提出了“光子说”，认为光本身就是由一个个不连续的能量粒子——光子组成的，每个光子的能量只与其频率有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大量实验，科学家们总结出了光电效应的四条基本规律。第一，存在截止频率，频率不够，一切免谈。第二，光电流的大小与光强成正比。第三，光电子的最大能量只和频率有关，和光强无关。第四，效应的发生是瞬时的。这四条规律，每一条都像是对经典物理学的一次挑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表格直观地展示了不同金属的截止频率。我们可以看到，像铯这样的碱金属，截止频率较低，用可见光甚至就能激发光电效应。而像铂这样的贵金属，截止频率就非常高，需要紫外线才能激发。这表明，截止频率是金属的一种固有属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.xml"/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0" Type="http://schemas.openxmlformats.org/officeDocument/2006/relationships/tags" Target="../tags/tag12.xml"/><Relationship Id="rId2" Type="http://schemas.openxmlformats.org/officeDocument/2006/relationships/tags" Target="../tags/tag1.xml"/><Relationship Id="rId19" Type="http://schemas.openxmlformats.org/officeDocument/2006/relationships/tags" Target="../tags/tag11.xml"/><Relationship Id="rId18" Type="http://schemas.openxmlformats.org/officeDocument/2006/relationships/tags" Target="../tags/tag10.xml"/><Relationship Id="rId17" Type="http://schemas.openxmlformats.org/officeDocument/2006/relationships/tags" Target="../tags/tag9.xml"/><Relationship Id="rId16" Type="http://schemas.openxmlformats.org/officeDocument/2006/relationships/tags" Target="../tags/tag8.xml"/><Relationship Id="rId15" Type="http://schemas.openxmlformats.org/officeDocument/2006/relationships/image" Target="../media/image7.png"/><Relationship Id="rId14" Type="http://schemas.openxmlformats.org/officeDocument/2006/relationships/tags" Target="../tags/tag7.xml"/><Relationship Id="rId13" Type="http://schemas.openxmlformats.org/officeDocument/2006/relationships/image" Target="../media/image6.png"/><Relationship Id="rId12" Type="http://schemas.openxmlformats.org/officeDocument/2006/relationships/tags" Target="../tags/tag6.xml"/><Relationship Id="rId11" Type="http://schemas.openxmlformats.org/officeDocument/2006/relationships/image" Target="../media/image5.png"/><Relationship Id="rId10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6.xml"/><Relationship Id="rId7" Type="http://schemas.openxmlformats.org/officeDocument/2006/relationships/image" Target="../media/image9.png"/><Relationship Id="rId6" Type="http://schemas.openxmlformats.org/officeDocument/2006/relationships/tags" Target="../tags/tag15.xml"/><Relationship Id="rId5" Type="http://schemas.openxmlformats.org/officeDocument/2006/relationships/image" Target="../media/image4.png"/><Relationship Id="rId4" Type="http://schemas.openxmlformats.org/officeDocument/2006/relationships/tags" Target="../tags/tag14.xml"/><Relationship Id="rId3" Type="http://schemas.openxmlformats.org/officeDocument/2006/relationships/image" Target="../media/image8.png"/><Relationship Id="rId2" Type="http://schemas.openxmlformats.org/officeDocument/2006/relationships/tags" Target="../tags/tag13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5.xml"/><Relationship Id="rId7" Type="http://schemas.openxmlformats.org/officeDocument/2006/relationships/image" Target="../media/image12.png"/><Relationship Id="rId6" Type="http://schemas.openxmlformats.org/officeDocument/2006/relationships/tags" Target="../tags/tag24.xml"/><Relationship Id="rId5" Type="http://schemas.openxmlformats.org/officeDocument/2006/relationships/image" Target="../media/image11.png"/><Relationship Id="rId4" Type="http://schemas.openxmlformats.org/officeDocument/2006/relationships/tags" Target="../tags/tag23.xml"/><Relationship Id="rId3" Type="http://schemas.openxmlformats.org/officeDocument/2006/relationships/image" Target="../media/image1.png"/><Relationship Id="rId2" Type="http://schemas.openxmlformats.org/officeDocument/2006/relationships/tags" Target="../tags/tag22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image" Target="../media/image13.png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image" Target="../media/image5.png"/><Relationship Id="rId7" Type="http://schemas.openxmlformats.org/officeDocument/2006/relationships/tags" Target="../tags/tag34.xml"/><Relationship Id="rId6" Type="http://schemas.openxmlformats.org/officeDocument/2006/relationships/image" Target="../media/image4.png"/><Relationship Id="rId5" Type="http://schemas.openxmlformats.org/officeDocument/2006/relationships/tags" Target="../tags/tag33.xml"/><Relationship Id="rId4" Type="http://schemas.openxmlformats.org/officeDocument/2006/relationships/image" Target="../media/image2.png"/><Relationship Id="rId3" Type="http://schemas.openxmlformats.org/officeDocument/2006/relationships/tags" Target="../tags/tag32.xml"/><Relationship Id="rId21" Type="http://schemas.openxmlformats.org/officeDocument/2006/relationships/tags" Target="../tags/tag43.xml"/><Relationship Id="rId20" Type="http://schemas.openxmlformats.org/officeDocument/2006/relationships/tags" Target="../tags/tag42.xml"/><Relationship Id="rId2" Type="http://schemas.openxmlformats.org/officeDocument/2006/relationships/tags" Target="../tags/tag31.xml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image" Target="../media/image16.png"/><Relationship Id="rId15" Type="http://schemas.openxmlformats.org/officeDocument/2006/relationships/tags" Target="../tags/tag38.xml"/><Relationship Id="rId14" Type="http://schemas.openxmlformats.org/officeDocument/2006/relationships/image" Target="../media/image15.png"/><Relationship Id="rId13" Type="http://schemas.openxmlformats.org/officeDocument/2006/relationships/tags" Target="../tags/tag37.xml"/><Relationship Id="rId12" Type="http://schemas.openxmlformats.org/officeDocument/2006/relationships/image" Target="../media/image14.png"/><Relationship Id="rId11" Type="http://schemas.openxmlformats.org/officeDocument/2006/relationships/tags" Target="../tags/tag36.xml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47.xml"/><Relationship Id="rId7" Type="http://schemas.openxmlformats.org/officeDocument/2006/relationships/image" Target="../media/image9.png"/><Relationship Id="rId6" Type="http://schemas.openxmlformats.org/officeDocument/2006/relationships/tags" Target="../tags/tag46.xml"/><Relationship Id="rId5" Type="http://schemas.openxmlformats.org/officeDocument/2006/relationships/image" Target="../media/image4.png"/><Relationship Id="rId4" Type="http://schemas.openxmlformats.org/officeDocument/2006/relationships/tags" Target="../tags/tag45.xml"/><Relationship Id="rId3" Type="http://schemas.openxmlformats.org/officeDocument/2006/relationships/image" Target="../media/image8.png"/><Relationship Id="rId2" Type="http://schemas.openxmlformats.org/officeDocument/2006/relationships/tags" Target="../tags/tag44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58.xml"/><Relationship Id="rId7" Type="http://schemas.openxmlformats.org/officeDocument/2006/relationships/image" Target="../media/image9.png"/><Relationship Id="rId6" Type="http://schemas.openxmlformats.org/officeDocument/2006/relationships/tags" Target="../tags/tag57.xml"/><Relationship Id="rId5" Type="http://schemas.openxmlformats.org/officeDocument/2006/relationships/image" Target="../media/image4.png"/><Relationship Id="rId4" Type="http://schemas.openxmlformats.org/officeDocument/2006/relationships/tags" Target="../tags/tag56.xml"/><Relationship Id="rId3" Type="http://schemas.openxmlformats.org/officeDocument/2006/relationships/image" Target="../media/image8.png"/><Relationship Id="rId2" Type="http://schemas.openxmlformats.org/officeDocument/2006/relationships/tags" Target="../tags/tag55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70.xml"/><Relationship Id="rId7" Type="http://schemas.openxmlformats.org/officeDocument/2006/relationships/image" Target="../media/image9.png"/><Relationship Id="rId6" Type="http://schemas.openxmlformats.org/officeDocument/2006/relationships/tags" Target="../tags/tag69.xml"/><Relationship Id="rId5" Type="http://schemas.openxmlformats.org/officeDocument/2006/relationships/image" Target="../media/image4.png"/><Relationship Id="rId4" Type="http://schemas.openxmlformats.org/officeDocument/2006/relationships/tags" Target="../tags/tag68.xml"/><Relationship Id="rId3" Type="http://schemas.openxmlformats.org/officeDocument/2006/relationships/image" Target="../media/image8.png"/><Relationship Id="rId2" Type="http://schemas.openxmlformats.org/officeDocument/2006/relationships/tags" Target="../tags/tag67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78.xml"/><Relationship Id="rId7" Type="http://schemas.openxmlformats.org/officeDocument/2006/relationships/image" Target="../media/image4.png"/><Relationship Id="rId6" Type="http://schemas.openxmlformats.org/officeDocument/2006/relationships/tags" Target="../tags/tag77.xml"/><Relationship Id="rId5" Type="http://schemas.openxmlformats.org/officeDocument/2006/relationships/image" Target="../media/image9.png"/><Relationship Id="rId4" Type="http://schemas.openxmlformats.org/officeDocument/2006/relationships/tags" Target="../tags/tag76.xml"/><Relationship Id="rId3" Type="http://schemas.openxmlformats.org/officeDocument/2006/relationships/image" Target="../media/image10.png"/><Relationship Id="rId2" Type="http://schemas.openxmlformats.org/officeDocument/2006/relationships/tags" Target="../tags/tag75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85.xml"/><Relationship Id="rId7" Type="http://schemas.openxmlformats.org/officeDocument/2006/relationships/image" Target="../media/image9.png"/><Relationship Id="rId6" Type="http://schemas.openxmlformats.org/officeDocument/2006/relationships/tags" Target="../tags/tag84.xml"/><Relationship Id="rId5" Type="http://schemas.openxmlformats.org/officeDocument/2006/relationships/image" Target="../media/image4.png"/><Relationship Id="rId4" Type="http://schemas.openxmlformats.org/officeDocument/2006/relationships/tags" Target="../tags/tag83.xml"/><Relationship Id="rId3" Type="http://schemas.openxmlformats.org/officeDocument/2006/relationships/image" Target="../media/image8.png"/><Relationship Id="rId2" Type="http://schemas.openxmlformats.org/officeDocument/2006/relationships/tags" Target="../tags/tag82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93.xml"/><Relationship Id="rId7" Type="http://schemas.openxmlformats.org/officeDocument/2006/relationships/image" Target="../media/image9.png"/><Relationship Id="rId6" Type="http://schemas.openxmlformats.org/officeDocument/2006/relationships/tags" Target="../tags/tag92.xml"/><Relationship Id="rId5" Type="http://schemas.openxmlformats.org/officeDocument/2006/relationships/image" Target="../media/image4.png"/><Relationship Id="rId4" Type="http://schemas.openxmlformats.org/officeDocument/2006/relationships/tags" Target="../tags/tag91.xml"/><Relationship Id="rId3" Type="http://schemas.openxmlformats.org/officeDocument/2006/relationships/image" Target="../media/image8.png"/><Relationship Id="rId2" Type="http://schemas.openxmlformats.org/officeDocument/2006/relationships/tags" Target="../tags/tag9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03.xml"/><Relationship Id="rId7" Type="http://schemas.openxmlformats.org/officeDocument/2006/relationships/image" Target="../media/image4.png"/><Relationship Id="rId6" Type="http://schemas.openxmlformats.org/officeDocument/2006/relationships/tags" Target="../tags/tag102.xml"/><Relationship Id="rId5" Type="http://schemas.openxmlformats.org/officeDocument/2006/relationships/image" Target="../media/image3.png"/><Relationship Id="rId4" Type="http://schemas.openxmlformats.org/officeDocument/2006/relationships/tags" Target="../tags/tag101.xml"/><Relationship Id="rId3" Type="http://schemas.openxmlformats.org/officeDocument/2006/relationships/image" Target="../media/image2.png"/><Relationship Id="rId21" Type="http://schemas.openxmlformats.org/officeDocument/2006/relationships/tags" Target="../tags/tag112.xml"/><Relationship Id="rId20" Type="http://schemas.openxmlformats.org/officeDocument/2006/relationships/tags" Target="../tags/tag111.xml"/><Relationship Id="rId2" Type="http://schemas.openxmlformats.org/officeDocument/2006/relationships/tags" Target="../tags/tag100.xml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image" Target="../media/image15.png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image" Target="../media/image7.png"/><Relationship Id="rId12" Type="http://schemas.openxmlformats.org/officeDocument/2006/relationships/tags" Target="../tags/tag105.xml"/><Relationship Id="rId11" Type="http://schemas.openxmlformats.org/officeDocument/2006/relationships/image" Target="../media/image6.png"/><Relationship Id="rId10" Type="http://schemas.openxmlformats.org/officeDocument/2006/relationships/tags" Target="../tags/tag10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11" name="图片 10" descr="图片包含 游戏机&#10;&#10;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sp>
        <p:nvSpPr>
          <p:cNvPr id="9" name="标题"/>
          <p:cNvSpPr txBox="1">
            <a:spLocks noGrp="1"/>
          </p:cNvSpPr>
          <p:nvPr>
            <p:ph type="title" idx="3" hasCustomPrompt="1"/>
            <p:custDataLst>
              <p:tags r:id="rId16"/>
            </p:custDataLst>
          </p:nvPr>
        </p:nvSpPr>
        <p:spPr>
          <a:xfrm>
            <a:off x="967995" y="1674496"/>
            <a:ext cx="5968766" cy="16381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ts val="7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7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8" name="署名"/>
          <p:cNvSpPr txBox="1">
            <a:spLocks noGrp="1"/>
          </p:cNvSpPr>
          <p:nvPr>
            <p:ph type="body" idx="2" hasCustomPrompt="1"/>
            <p:custDataLst>
              <p:tags r:id="rId17"/>
            </p:custDataLst>
          </p:nvPr>
        </p:nvSpPr>
        <p:spPr>
          <a:xfrm>
            <a:off x="967995" y="3545324"/>
            <a:ext cx="1465580" cy="398780"/>
          </a:xfrm>
          <a:prstGeom prst="round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9" name="正文"/>
          <p:cNvSpPr>
            <a:spLocks noGrp="1"/>
          </p:cNvSpPr>
          <p:nvPr>
            <p:ph idx="3"/>
            <p:custDataLst>
              <p:tags r:id="rId10"/>
            </p:custDataLst>
          </p:nvPr>
        </p:nvSpPr>
        <p:spPr>
          <a:xfrm>
            <a:off x="694800" y="1490400"/>
            <a:ext cx="10796400" cy="475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8806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7635" y="3744714"/>
            <a:ext cx="6626926" cy="31214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545" y="452008"/>
            <a:ext cx="12211346" cy="42736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809958" y="761573"/>
            <a:ext cx="3383573" cy="34506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 flipH="1">
            <a:off x="10302240" y="-1270"/>
            <a:ext cx="1891030" cy="2044700"/>
          </a:xfrm>
          <a:prstGeom prst="rect">
            <a:avLst/>
          </a:prstGeom>
        </p:spPr>
      </p:pic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12"/>
            </p:custDataLst>
          </p:nvPr>
        </p:nvSpPr>
        <p:spPr>
          <a:xfrm>
            <a:off x="3152458" y="699135"/>
            <a:ext cx="5887085" cy="10858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/>
          <p:cNvSpPr/>
          <p:nvPr>
            <p:custDataLst>
              <p:tags r:id="rId2"/>
            </p:custDataLst>
          </p:nvPr>
        </p:nvSpPr>
        <p:spPr>
          <a:xfrm>
            <a:off x="0" y="-1270"/>
            <a:ext cx="12192000" cy="6858000"/>
          </a:xfrm>
          <a:custGeom>
            <a:avLst/>
            <a:gdLst>
              <a:gd name="connsiteX0" fmla="*/ 0 w 3754581"/>
              <a:gd name="connsiteY0" fmla="*/ 0 h 6858000"/>
              <a:gd name="connsiteX1" fmla="*/ 3754581 w 3754581"/>
              <a:gd name="connsiteY1" fmla="*/ 0 h 6858000"/>
              <a:gd name="connsiteX2" fmla="*/ 3754581 w 3754581"/>
              <a:gd name="connsiteY2" fmla="*/ 6858000 h 6858000"/>
              <a:gd name="connsiteX3" fmla="*/ 0 w 37545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4581" h="6858000">
                <a:moveTo>
                  <a:pt x="0" y="0"/>
                </a:moveTo>
                <a:lnTo>
                  <a:pt x="3754581" y="0"/>
                </a:lnTo>
                <a:lnTo>
                  <a:pt x="375458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pitchFamily="2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9673" y="405130"/>
            <a:ext cx="12211346" cy="427366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93307" y="1385469"/>
            <a:ext cx="8644877" cy="3798137"/>
          </a:xfrm>
          <a:prstGeom prst="rect">
            <a:avLst/>
          </a:prstGeom>
        </p:spPr>
      </p:pic>
      <p:pic>
        <p:nvPicPr>
          <p:cNvPr id="44" name="图片 43" descr="图片包含 游戏机&#10;&#10;描述已自动生成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8925560" y="405130"/>
            <a:ext cx="3262630" cy="3893185"/>
          </a:xfrm>
          <a:custGeom>
            <a:avLst/>
            <a:gdLst>
              <a:gd name="connsiteX0" fmla="*/ 0 w 4188354"/>
              <a:gd name="connsiteY0" fmla="*/ 0 h 4996407"/>
              <a:gd name="connsiteX1" fmla="*/ 4188354 w 4188354"/>
              <a:gd name="connsiteY1" fmla="*/ 0 h 4996407"/>
              <a:gd name="connsiteX2" fmla="*/ 4188354 w 4188354"/>
              <a:gd name="connsiteY2" fmla="*/ 4996407 h 4996407"/>
              <a:gd name="connsiteX3" fmla="*/ 0 w 4188354"/>
              <a:gd name="connsiteY3" fmla="*/ 4996407 h 499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8354" h="4996407">
                <a:moveTo>
                  <a:pt x="0" y="0"/>
                </a:moveTo>
                <a:lnTo>
                  <a:pt x="4188354" y="0"/>
                </a:lnTo>
                <a:lnTo>
                  <a:pt x="4188354" y="4996407"/>
                </a:lnTo>
                <a:lnTo>
                  <a:pt x="0" y="4996407"/>
                </a:lnTo>
                <a:close/>
              </a:path>
            </a:pathLst>
          </a:custGeom>
        </p:spPr>
      </p:pic>
      <p:pic>
        <p:nvPicPr>
          <p:cNvPr id="46" name="图片 4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096000" y="3978703"/>
            <a:ext cx="6096010" cy="287929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 flipH="1">
            <a:off x="10083165" y="0"/>
            <a:ext cx="2106295" cy="2277745"/>
          </a:xfrm>
          <a:prstGeom prst="rect">
            <a:avLst/>
          </a:prstGeom>
        </p:spPr>
      </p:pic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17"/>
            </p:custDataLst>
          </p:nvPr>
        </p:nvSpPr>
        <p:spPr>
          <a:xfrm>
            <a:off x="841375" y="1195070"/>
            <a:ext cx="6826250" cy="1562100"/>
          </a:xfrm>
          <a:prstGeom prst="rect">
            <a:avLst/>
          </a:prstGeom>
          <a:noFill/>
        </p:spPr>
        <p:txBody>
          <a:bodyPr wrap="square" lIns="144145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ts val="8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indent="0" algn="l" fontAlgn="auto">
              <a:lnSpc>
                <a:spcPts val="8000"/>
              </a:lnSpc>
            </a:pPr>
            <a:r>
              <a:rPr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18"/>
            </p:custDataLst>
          </p:nvPr>
        </p:nvSpPr>
        <p:spPr>
          <a:xfrm>
            <a:off x="841375" y="2768600"/>
            <a:ext cx="6826250" cy="2058035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5400" b="0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23" name="图片 22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1" name="正文"/>
          <p:cNvSpPr>
            <a:spLocks noGrp="1"/>
          </p:cNvSpPr>
          <p:nvPr>
            <p:ph idx="4"/>
            <p:custDataLst>
              <p:tags r:id="rId10"/>
            </p:custDataLst>
          </p:nvPr>
        </p:nvSpPr>
        <p:spPr>
          <a:xfrm>
            <a:off x="6400805" y="1490357"/>
            <a:ext cx="5095870" cy="4688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>
            <a:spLocks noGrp="1"/>
          </p:cNvSpPr>
          <p:nvPr>
            <p:ph idx="3"/>
            <p:custDataLst>
              <p:tags r:id="rId11"/>
            </p:custDataLst>
          </p:nvPr>
        </p:nvSpPr>
        <p:spPr>
          <a:xfrm>
            <a:off x="695324" y="1490357"/>
            <a:ext cx="5089875" cy="4688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cxnSp>
        <p:nvCxnSpPr>
          <p:cNvPr id="9" name="直接连接符 8"/>
          <p:cNvCxnSpPr/>
          <p:nvPr>
            <p:custDataLst>
              <p:tags r:id="rId12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15" name="正文"/>
          <p:cNvSpPr>
            <a:spLocks noGrp="1"/>
          </p:cNvSpPr>
          <p:nvPr>
            <p:ph idx="6"/>
            <p:custDataLst>
              <p:tags r:id="rId10"/>
            </p:custDataLst>
          </p:nvPr>
        </p:nvSpPr>
        <p:spPr>
          <a:xfrm>
            <a:off x="6235200" y="1854000"/>
            <a:ext cx="5255476" cy="432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11"/>
            </p:custDataLst>
          </p:nvPr>
        </p:nvSpPr>
        <p:spPr>
          <a:xfrm>
            <a:off x="6235200" y="1270000"/>
            <a:ext cx="5259600" cy="398777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 anchor="b">
            <a:normAutofit/>
          </a:bodyPr>
          <a:lstStyle>
            <a:lvl1pPr marL="0" marR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3" name="正文"/>
          <p:cNvSpPr>
            <a:spLocks noGrp="1"/>
          </p:cNvSpPr>
          <p:nvPr>
            <p:ph idx="4"/>
            <p:custDataLst>
              <p:tags r:id="rId12"/>
            </p:custDataLst>
          </p:nvPr>
        </p:nvSpPr>
        <p:spPr>
          <a:xfrm>
            <a:off x="695324" y="1854000"/>
            <a:ext cx="5255476" cy="432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2" name="标题"/>
          <p:cNvSpPr txBox="1">
            <a:spLocks noGrp="1"/>
          </p:cNvSpPr>
          <p:nvPr>
            <p:ph type="title" idx="3"/>
            <p:custDataLst>
              <p:tags r:id="rId13"/>
            </p:custDataLst>
          </p:nvPr>
        </p:nvSpPr>
        <p:spPr>
          <a:xfrm>
            <a:off x="695324" y="1276801"/>
            <a:ext cx="5255475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sz="2000" spc="0" dirty="0">
                <a:solidFill>
                  <a:schemeClr val="dk1">
                    <a:lumMod val="85000"/>
                    <a:lumOff val="15000"/>
                  </a:schemeClr>
                </a:solidFill>
                <a:sym typeface="+mn-ea"/>
              </a:defRPr>
            </a:lvl1pPr>
          </a:lstStyle>
          <a:p>
            <a:pPr marL="0" marR="0" lvl="0" fontAlgn="base">
              <a:lnSpc>
                <a:spcPct val="100000"/>
              </a:lnSpc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14"/>
            </p:custDataLst>
          </p:nvPr>
        </p:nvSpPr>
        <p:spPr>
          <a:xfrm>
            <a:off x="695324" y="373833"/>
            <a:ext cx="10801351" cy="7105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>
            <a:lvl1pPr>
              <a:defRPr dirty="0">
                <a:sym typeface="+mn-ea"/>
              </a:defRPr>
            </a:lvl1pPr>
          </a:lstStyle>
          <a:p>
            <a:pPr lvl="0"/>
            <a:r>
              <a:rPr dirty="0" err="1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880076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7" name="正文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95324" y="355601"/>
            <a:ext cx="10801351" cy="5822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/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MiSans Normal" panose="00000500000000000000" pitchFamily="2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599" y="6356350"/>
            <a:ext cx="2886075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cxnSp>
        <p:nvCxnSpPr>
          <p:cNvPr id="8" name="直接连接符 7"/>
          <p:cNvCxnSpPr/>
          <p:nvPr>
            <p:custDataLst>
              <p:tags r:id="rId10"/>
            </p:custDataLst>
          </p:nvPr>
        </p:nvCxnSpPr>
        <p:spPr>
          <a:xfrm flipH="1">
            <a:off x="4469765" y="1152525"/>
            <a:ext cx="33909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FFFFFF">
                    <a:alpha val="0"/>
                  </a:srgbClr>
                </a:gs>
                <a:gs pos="50500">
                  <a:srgbClr val="2F555D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11"/>
            </p:custDataLst>
          </p:nvPr>
        </p:nvSpPr>
        <p:spPr>
          <a:xfrm>
            <a:off x="694800" y="1153160"/>
            <a:ext cx="10801875" cy="41402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t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dk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>
          <a:xfrm>
            <a:off x="695325" y="6356350"/>
            <a:ext cx="2886075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>
          <a:xfrm>
            <a:off x="8610600" y="6356350"/>
            <a:ext cx="2884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83373" y="3735256"/>
            <a:ext cx="6608637" cy="31214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37941" y="428883"/>
            <a:ext cx="5255207" cy="5712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18801" y="341173"/>
            <a:ext cx="12211346" cy="42736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893185" y="1385570"/>
            <a:ext cx="8298180" cy="3797935"/>
          </a:xfrm>
          <a:prstGeom prst="rect">
            <a:avLst/>
          </a:prstGeom>
        </p:spPr>
      </p:pic>
      <p:pic>
        <p:nvPicPr>
          <p:cNvPr id="10" name="图片 9" descr="图片包含 游戏机&#10;&#10;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>
            <a:alphaModFix amt="74000"/>
          </a:blip>
          <a:srcRect/>
          <a:stretch>
            <a:fillRect/>
          </a:stretch>
        </p:blipFill>
        <p:spPr>
          <a:xfrm flipH="1">
            <a:off x="4946072" y="2605666"/>
            <a:ext cx="7245927" cy="37201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9490710" y="-1270"/>
            <a:ext cx="2702560" cy="29216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">
            <a:alphaModFix amt="75000"/>
          </a:blip>
          <a:stretch>
            <a:fillRect/>
          </a:stretch>
        </p:blipFill>
        <p:spPr>
          <a:xfrm flipH="1">
            <a:off x="0" y="3735070"/>
            <a:ext cx="6608445" cy="312166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 flipH="1">
            <a:off x="-19050" y="3978910"/>
            <a:ext cx="6096000" cy="2879090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17"/>
            </p:custDataLst>
          </p:nvPr>
        </p:nvSpPr>
        <p:spPr>
          <a:xfrm>
            <a:off x="968400" y="1674000"/>
            <a:ext cx="5968800" cy="1638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sz="5400" b="0" spc="0" dirty="0">
                <a:sym typeface="+mn-ea"/>
              </a:defRPr>
            </a:lvl1pPr>
          </a:lstStyle>
          <a:p>
            <a:pPr marL="0" marR="0" lvl="0" indent="0" fontAlgn="auto">
              <a:lnSpc>
                <a:spcPts val="7000"/>
              </a:lnSpc>
              <a:buClrTx/>
              <a:buSzTx/>
              <a:buFontTx/>
            </a:pPr>
            <a:r>
              <a:rPr dirty="0">
                <a:sym typeface="+mn-ea"/>
              </a:rPr>
              <a:t>单击编辑标题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18"/>
            </p:custDataLst>
          </p:nvPr>
        </p:nvSpPr>
        <p:spPr>
          <a:xfrm>
            <a:off x="964974" y="3534410"/>
            <a:ext cx="1465580" cy="398780"/>
          </a:xfrm>
          <a:prstGeom prst="round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200" b="0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Normal" panose="00000500000000000000" pitchFamily="2" charset="-122"/>
                <a:sym typeface="+mn-ea"/>
              </a:defRPr>
            </a:lvl1pPr>
          </a:lstStyle>
          <a:p>
            <a:pPr lvl="0" algn="ctr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6" Type="http://schemas.openxmlformats.org/officeDocument/2006/relationships/theme" Target="../theme/theme2.xml"/><Relationship Id="rId25" Type="http://schemas.openxmlformats.org/officeDocument/2006/relationships/tags" Target="../tags/tag122.xml"/><Relationship Id="rId24" Type="http://schemas.openxmlformats.org/officeDocument/2006/relationships/tags" Target="../tags/tag121.xml"/><Relationship Id="rId23" Type="http://schemas.openxmlformats.org/officeDocument/2006/relationships/tags" Target="../tags/tag120.xml"/><Relationship Id="rId22" Type="http://schemas.openxmlformats.org/officeDocument/2006/relationships/tags" Target="../tags/tag119.xml"/><Relationship Id="rId21" Type="http://schemas.openxmlformats.org/officeDocument/2006/relationships/tags" Target="../tags/tag118.xml"/><Relationship Id="rId20" Type="http://schemas.openxmlformats.org/officeDocument/2006/relationships/tags" Target="../tags/tag117.xml"/><Relationship Id="rId2" Type="http://schemas.openxmlformats.org/officeDocument/2006/relationships/slideLayout" Target="../slideLayouts/slideLayout14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9.png"/><Relationship Id="rId16" Type="http://schemas.openxmlformats.org/officeDocument/2006/relationships/tags" Target="../tags/tag115.xml"/><Relationship Id="rId15" Type="http://schemas.openxmlformats.org/officeDocument/2006/relationships/image" Target="../media/image4.png"/><Relationship Id="rId14" Type="http://schemas.openxmlformats.org/officeDocument/2006/relationships/tags" Target="../tags/tag114.xml"/><Relationship Id="rId13" Type="http://schemas.openxmlformats.org/officeDocument/2006/relationships/image" Target="../media/image8.png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30EB-94FF-420F-8C02-4F020FDB74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790A4-7522-4EFA-BC77-F7D14DF1A75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4896485" y="5099685"/>
            <a:ext cx="7295515" cy="1758315"/>
          </a:xfrm>
          <a:custGeom>
            <a:avLst/>
            <a:gdLst>
              <a:gd name="connsiteX0" fmla="*/ 0 w 7295329"/>
              <a:gd name="connsiteY0" fmla="*/ 0 h 2231401"/>
              <a:gd name="connsiteX1" fmla="*/ 7295329 w 7295329"/>
              <a:gd name="connsiteY1" fmla="*/ 0 h 2231401"/>
              <a:gd name="connsiteX2" fmla="*/ 7295329 w 7295329"/>
              <a:gd name="connsiteY2" fmla="*/ 2231401 h 2231401"/>
              <a:gd name="connsiteX3" fmla="*/ 0 w 7295329"/>
              <a:gd name="connsiteY3" fmla="*/ 2231401 h 2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5329" h="2231401">
                <a:moveTo>
                  <a:pt x="0" y="0"/>
                </a:moveTo>
                <a:lnTo>
                  <a:pt x="7295329" y="0"/>
                </a:lnTo>
                <a:lnTo>
                  <a:pt x="7295329" y="2231401"/>
                </a:lnTo>
                <a:lnTo>
                  <a:pt x="0" y="2231401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alphaModFix amt="50000"/>
          </a:blip>
          <a:stretch>
            <a:fillRect/>
          </a:stretch>
        </p:blipFill>
        <p:spPr>
          <a:xfrm flipH="1">
            <a:off x="-19050" y="2584450"/>
            <a:ext cx="12211050" cy="4273550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>
            <p:custDataLst>
              <p:tags r:id="rId16"/>
            </p:custDataLst>
          </p:nvPr>
        </p:nvPicPr>
        <p:blipFill rotWithShape="1">
          <a:blip r:embed="rId17">
            <a:alphaModFix amt="21000"/>
          </a:blip>
          <a:srcRect/>
          <a:stretch>
            <a:fillRect/>
          </a:stretch>
        </p:blipFill>
        <p:spPr>
          <a:xfrm>
            <a:off x="0" y="5753100"/>
            <a:ext cx="3597275" cy="1104900"/>
          </a:xfrm>
          <a:custGeom>
            <a:avLst/>
            <a:gdLst>
              <a:gd name="connsiteX0" fmla="*/ 0 w 7245927"/>
              <a:gd name="connsiteY0" fmla="*/ 0 h 2699480"/>
              <a:gd name="connsiteX1" fmla="*/ 7245927 w 7245927"/>
              <a:gd name="connsiteY1" fmla="*/ 0 h 2699480"/>
              <a:gd name="connsiteX2" fmla="*/ 7245927 w 7245927"/>
              <a:gd name="connsiteY2" fmla="*/ 2699480 h 2699480"/>
              <a:gd name="connsiteX3" fmla="*/ 0 w 7245927"/>
              <a:gd name="connsiteY3" fmla="*/ 2699480 h 26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927" h="2699480">
                <a:moveTo>
                  <a:pt x="0" y="0"/>
                </a:moveTo>
                <a:lnTo>
                  <a:pt x="7245927" y="0"/>
                </a:lnTo>
                <a:lnTo>
                  <a:pt x="7245927" y="2699480"/>
                </a:lnTo>
                <a:lnTo>
                  <a:pt x="0" y="269948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/>
          <a:stretch>
            <a:fillRect/>
          </a:stretch>
        </p:blipFill>
        <p:spPr>
          <a:xfrm>
            <a:off x="5583555" y="4209415"/>
            <a:ext cx="6608445" cy="2648585"/>
          </a:xfrm>
          <a:prstGeom prst="rect">
            <a:avLst/>
          </a:prstGeom>
        </p:spPr>
      </p:pic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>
          <a:xfrm>
            <a:off x="694800" y="6356350"/>
            <a:ext cx="2886600" cy="365125"/>
          </a:xfrm>
        </p:spPr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884200" cy="365125"/>
          </a:xfrm>
        </p:spPr>
        <p:txBody>
          <a:bodyPr/>
          <a:lstStyle>
            <a:lvl1pPr algn="r">
              <a:defRPr/>
            </a:lvl1pPr>
          </a:lstStyle>
          <a:p>
            <a:fld id="{515A922F-1294-4387-9CB3-FCC8465D972A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idx="21"/>
            <p:custDataLst>
              <p:tags r:id="rId23"/>
            </p:custDataLst>
          </p:nvPr>
        </p:nvSpPr>
        <p:spPr>
          <a:xfrm>
            <a:off x="694800" y="1276350"/>
            <a:ext cx="10800000" cy="490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●"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3" name="标题占位符 2"/>
          <p:cNvSpPr>
            <a:spLocks noGrp="1"/>
          </p:cNvSpPr>
          <p:nvPr>
            <p:ph type="title"/>
            <p:custDataLst>
              <p:tags r:id="rId24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300" normalizeH="0" baseline="0" dirty="0">
          <a:ln>
            <a:noFill/>
            <a:prstDash val="sysDot"/>
          </a:ln>
          <a:solidFill>
            <a:schemeClr val="accent1"/>
          </a:solidFill>
          <a:latin typeface="+mj-ea"/>
          <a:ea typeface="+mj-ea"/>
          <a:cs typeface="MiSans Normal" panose="00000500000000000000" pitchFamily="2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>
          <a:ln>
            <a:noFill/>
            <a:prstDash val="sysDot"/>
          </a:ln>
          <a:solidFill>
            <a:schemeClr val="tx1"/>
          </a:solidFill>
          <a:uFillTx/>
          <a:latin typeface="+mn-ea"/>
          <a:ea typeface="+mn-ea"/>
          <a:cs typeface="MiSans Normal" panose="00000500000000000000" pitchFamily="2" charset="-122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image" Target="../media/image17.jpeg"/><Relationship Id="rId2" Type="http://schemas.openxmlformats.org/officeDocument/2006/relationships/tags" Target="../tags/tag131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4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image" Target="../media/image18.jpeg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14.xml"/><Relationship Id="rId22" Type="http://schemas.openxmlformats.org/officeDocument/2006/relationships/tags" Target="../tags/tag159.xml"/><Relationship Id="rId21" Type="http://schemas.openxmlformats.org/officeDocument/2006/relationships/tags" Target="../tags/tag158.xml"/><Relationship Id="rId20" Type="http://schemas.openxmlformats.org/officeDocument/2006/relationships/tags" Target="../tags/tag157.xml"/><Relationship Id="rId2" Type="http://schemas.openxmlformats.org/officeDocument/2006/relationships/tags" Target="../tags/tag141.xml"/><Relationship Id="rId19" Type="http://schemas.openxmlformats.org/officeDocument/2006/relationships/tags" Target="../tags/tag156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tags" Target="../tags/tag152.xml"/><Relationship Id="rId14" Type="http://schemas.openxmlformats.org/officeDocument/2006/relationships/tags" Target="../tags/tag151.xml"/><Relationship Id="rId13" Type="http://schemas.openxmlformats.org/officeDocument/2006/relationships/image" Target="../media/image19.jpeg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66.x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tags" Target="../tags/tag1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180.xml"/><Relationship Id="rId4" Type="http://schemas.openxmlformats.org/officeDocument/2006/relationships/hyperlink" Target="https://v.qq.com/x/page/o0793vco083.html?_referrer=https%3A%2F%2Fv.sogou.com%2Fvc%2Fnp%3Ftype%3Dplay%26link%3Dga3diylbmm4diojsgbswcnjume2dcmjzmy4gizrvmiztcmzxgu4qsmjxg43dqmrvhezticlon5zg2ylml5ygyylzbfuhi5dqom5c6l3nfz3c44lrfzrw63jpobwgc6jonb2g23b7ozuwiplpga3tsm3wmnxtaobteztgc23foi6tcjtsmvzwszb5g4ydambrgaydejtgojxw25ttn5tw65j5ge%26query%3D%25E5%2585%2589%25E4%25BC%258F%25E5%258F%2591%25E5%25B1%2595%25E5%25AF%25B9%25E9%2581%2593%25E8%25B7%25AF%25E4%25BA%25AE%25E5%258C%2596%25E7%259A%2584%25E6%2584%258F%25E4%25B9%2589%26docid%3D70001002_o0793vco083&amp;faker=1&amp;fromvsogou=1&amp;ptag=mzhan&amp;resid=70001002" TargetMode="Externa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1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8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91.xml"/><Relationship Id="rId1" Type="http://schemas.openxmlformats.org/officeDocument/2006/relationships/tags" Target="../tags/tag19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193.xml"/><Relationship Id="rId2" Type="http://schemas.openxmlformats.org/officeDocument/2006/relationships/image" Target="../media/image22.jpeg"/><Relationship Id="rId1" Type="http://schemas.openxmlformats.org/officeDocument/2006/relationships/tags" Target="../tags/tag19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95.xml"/><Relationship Id="rId1" Type="http://schemas.openxmlformats.org/officeDocument/2006/relationships/tags" Target="../tags/tag19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09.xml"/><Relationship Id="rId1" Type="http://schemas.openxmlformats.org/officeDocument/2006/relationships/tags" Target="../tags/tag20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7" Type="http://schemas.openxmlformats.org/officeDocument/2006/relationships/tags" Target="../tags/tag216.xml"/><Relationship Id="rId6" Type="http://schemas.openxmlformats.org/officeDocument/2006/relationships/image" Target="../media/image24.jpeg"/><Relationship Id="rId5" Type="http://schemas.openxmlformats.org/officeDocument/2006/relationships/tags" Target="../tags/tag215.xml"/><Relationship Id="rId4" Type="http://schemas.openxmlformats.org/officeDocument/2006/relationships/image" Target="../media/image23.jpeg"/><Relationship Id="rId3" Type="http://schemas.openxmlformats.org/officeDocument/2006/relationships/tags" Target="../tags/tag214.xml"/><Relationship Id="rId2" Type="http://schemas.openxmlformats.org/officeDocument/2006/relationships/hyperlink" Target="https://v.qq.com/x/page/g3543a3adx7.html?_referrer=https%3A%2F%2Fv.sogou.com%2Fvc%2Fnp%3Ftype%3Dplay%26link%3Dgy3dsnbrgi3tcobuhe3gmmrygy4tinzumm2gkyrwgbrdezrugy2qsmjxg43dqnbtguytqclon5zg2ylml5ygyylzbfuhi5dqom5c6l3nfz3c44lrfzrw63jpobwgc6jonb2g23b7ozuwiplhgm2tim3bgnqwi6bxeztgc23foi6tcjtsmvzwszb5g4ydambrgaydejtgojxw25ttn5tw65j5ge%26query%3D%25E9%2594%2582%25E7%25A6%25BB%25E5%25AD%2590%25E7%2594%25B5%25E6%25B1%25A0%26docid%3D70001002_g3543a3adx7&amp;faker=1&amp;fromvsogou=1&amp;ptag=mzhan&amp;resid=70001002" TargetMode="External"/><Relationship Id="rId1" Type="http://schemas.openxmlformats.org/officeDocument/2006/relationships/tags" Target="../tags/tag213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tags" Target="../tags/tag2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233.xml"/><Relationship Id="rId1" Type="http://schemas.openxmlformats.org/officeDocument/2006/relationships/tags" Target="../tags/tag2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35.xml"/><Relationship Id="rId1" Type="http://schemas.openxmlformats.org/officeDocument/2006/relationships/tags" Target="../tags/tag23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tags" Target="../tags/tag236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45.xml"/><Relationship Id="rId1" Type="http://schemas.openxmlformats.org/officeDocument/2006/relationships/tags" Target="../tags/tag2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2"/>
          <p:cNvSpPr>
            <a:spLocks noGrp="1"/>
          </p:cNvSpPr>
          <p:nvPr/>
        </p:nvSpPr>
        <p:spPr>
          <a:xfrm>
            <a:off x="792855" y="2544024"/>
            <a:ext cx="8534400" cy="2608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chemeClr val="tx1"/>
                </a:solidFill>
              </a:rPr>
              <a:t>                                                       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93115" y="800100"/>
            <a:ext cx="10800080" cy="3489325"/>
          </a:xfr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/>
          <a:p>
            <a:pPr lvl="0" algn="ctr">
              <a:buClrTx/>
              <a:buSzTx/>
              <a:buFontTx/>
            </a:pPr>
            <a:r>
              <a:rPr sz="5335">
                <a:sym typeface="+mn-ea"/>
              </a:rPr>
              <a:t>让每一条乡间小路都熠熠生辉
        </a:t>
            </a:r>
            <a:br>
              <a:rPr sz="5335">
                <a:sym typeface="+mn-ea"/>
              </a:rPr>
            </a:br>
            <a:r>
              <a:rPr sz="5335">
                <a:sym typeface="+mn-ea"/>
              </a:rPr>
              <a:t>——</a:t>
            </a:r>
            <a:r>
              <a:rPr sz="3555">
                <a:sym typeface="+mn-ea"/>
              </a:rPr>
              <a:t>光伏储能助力武汉农村道</a:t>
            </a:r>
            <a:br>
              <a:rPr sz="3555">
                <a:sym typeface="+mn-ea"/>
              </a:rPr>
            </a:br>
            <a:br>
              <a:rPr sz="3555">
                <a:sym typeface="+mn-ea"/>
              </a:rPr>
            </a:br>
            <a:r>
              <a:rPr sz="3555">
                <a:sym typeface="+mn-ea"/>
              </a:rPr>
              <a:t>路亮化用上清洁绿电</a:t>
            </a:r>
            <a:endParaRPr sz="3555">
              <a:sym typeface="+mn-ea"/>
            </a:endParaRPr>
          </a:p>
        </p:txBody>
      </p:sp>
      <p:sp>
        <p:nvSpPr>
          <p:cNvPr id="2" name="标题 5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920115" y="4628515"/>
            <a:ext cx="10800080" cy="8940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zh-CN" altLang="en-US" sz="3200" b="1" i="0" u="none" strike="noStrike" kern="1200" cap="none" spc="300" normalizeH="0" baseline="0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defRPr>
            </a:lvl1pPr>
          </a:lstStyle>
          <a:p>
            <a:pPr lvl="0" algn="ctr">
              <a:buClrTx/>
              <a:buSzTx/>
              <a:buFontTx/>
            </a:pPr>
            <a:r>
              <a:rPr sz="2000">
                <a:solidFill>
                  <a:srgbClr val="FF0000"/>
                </a:solidFill>
                <a:sym typeface="+mn-ea"/>
              </a:rPr>
              <a:t>汉南区第二中学</a:t>
            </a:r>
            <a:r>
              <a:rPr lang="en-US" altLang="zh-CN" sz="2000">
                <a:solidFill>
                  <a:srgbClr val="FF0000"/>
                </a:solidFill>
                <a:sym typeface="+mn-ea"/>
              </a:rPr>
              <a:t> </a:t>
            </a:r>
            <a:r>
              <a:rPr sz="2000">
                <a:solidFill>
                  <a:srgbClr val="FF0000"/>
                </a:solidFill>
                <a:sym typeface="+mn-ea"/>
              </a:rPr>
              <a:t>赵雪飞</a:t>
            </a:r>
            <a:endParaRPr sz="200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052830" y="1492885"/>
            <a:ext cx="8534400" cy="175958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4800" dirty="0" smtClean="0">
              <a:solidFill>
                <a:schemeClr val="tx1"/>
              </a:solidFill>
            </a:endParaRPr>
          </a:p>
          <a:p>
            <a:endParaRPr lang="zh-CN" altLang="en-US" sz="4800" dirty="0" smtClean="0">
              <a:solidFill>
                <a:schemeClr val="tx1"/>
              </a:solidFill>
            </a:endParaRPr>
          </a:p>
          <a:p>
            <a:endParaRPr lang="zh-CN" altLang="en-US" sz="4800" dirty="0" smtClean="0">
              <a:solidFill>
                <a:schemeClr val="tx1"/>
              </a:solidFill>
            </a:endParaRPr>
          </a:p>
          <a:p>
            <a:endParaRPr lang="zh-CN" altLang="en-US" sz="4800" dirty="0" smtClean="0">
              <a:solidFill>
                <a:schemeClr val="tx1"/>
              </a:solidFill>
            </a:endParaRPr>
          </a:p>
          <a:p>
            <a:endParaRPr lang="zh-CN" altLang="en-US" sz="4800" dirty="0" smtClean="0">
              <a:solidFill>
                <a:schemeClr val="tx1"/>
              </a:solidFill>
            </a:endParaRPr>
          </a:p>
          <a:p>
            <a:r>
              <a:rPr lang="zh-CN" altLang="en-US" sz="4800" dirty="0" smtClean="0">
                <a:solidFill>
                  <a:schemeClr val="tx1"/>
                </a:solidFill>
              </a:rPr>
              <a:t>一、光伏电池发电的原理，光电效应科普</a:t>
            </a:r>
            <a:endParaRPr lang="zh-CN" altLang="en-US" sz="4800" dirty="0" smtClean="0">
              <a:solidFill>
                <a:schemeClr val="tx1"/>
              </a:solidFill>
            </a:endParaRPr>
          </a:p>
        </p:txBody>
      </p:sp>
      <p:sp>
        <p:nvSpPr>
          <p:cNvPr id="5" name="文本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82108" y="3785622"/>
            <a:ext cx="8534400" cy="1498600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  <a:buFontTx/>
            </a:pPr>
            <a:r>
              <a:rPr lang="zh-CN" altLang="en-US" sz="4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二、光伏助力武汉农村道路亮化的现状，缺点及应对措施。</a:t>
            </a:r>
            <a:endParaRPr lang="zh-CN" altLang="en-US" sz="4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5400">
                <a:sym typeface="+mn-ea"/>
              </a:rPr>
              <a:t>报告主题：</a:t>
            </a:r>
            <a:endParaRPr sz="540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内容占位符 24"/>
          <p:cNvSpPr>
            <a:spLocks noGrp="1"/>
          </p:cNvSpPr>
          <p:nvPr>
            <p:ph idx="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单击此处编辑母版文本样式第二级第三级第四级第五级</a:t>
            </a:r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393" t="1058" r="1045" b="1058"/>
          <a:stretch>
            <a:fillRect/>
          </a:stretch>
        </p:blipFill>
        <p:spPr>
          <a:xfrm>
            <a:off x="762000" y="1397000"/>
            <a:ext cx="3556000" cy="2349500"/>
          </a:xfrm>
          <a:prstGeom prst="roundRect">
            <a:avLst>
              <a:gd name="adj" fmla="val 8108"/>
            </a:avLst>
          </a:prstGeom>
          <a:noFill/>
          <a:ln w="25400" cap="flat" cmpd="sng">
            <a:solidFill>
              <a:schemeClr val="accent1">
                <a:alpha val="100000"/>
              </a:schemeClr>
            </a:solidFill>
            <a:prstDash val="solid"/>
            <a:round/>
          </a:ln>
          <a:effectLst>
            <a:outerShdw blurRad="190500" dist="101600" dir="2700000" algn="tl" rotWithShape="0">
              <a:srgbClr val="001F3F">
                <a:alpha val="20000"/>
              </a:srgbClr>
            </a:outerShdw>
          </a:effectLst>
        </p:spPr>
      </p:pic>
      <p:sp>
        <p:nvSpPr>
          <p:cNvPr id="5" name="AutoShape 5"/>
          <p:cNvSpPr/>
          <p:nvPr>
            <p:custDataLst>
              <p:tags r:id="rId4"/>
            </p:custDataLst>
          </p:nvPr>
        </p:nvSpPr>
        <p:spPr>
          <a:xfrm>
            <a:off x="694690" y="4013200"/>
            <a:ext cx="3556000" cy="1001395"/>
          </a:xfrm>
          <a:prstGeom prst="roundRect">
            <a:avLst>
              <a:gd name="adj" fmla="val 15384"/>
            </a:avLst>
          </a:prstGeom>
          <a:solidFill>
            <a:schemeClr val="accent1">
              <a:alpha val="10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bg1"/>
                </a:solidFill>
                <a:cs typeface="微软雅黑" panose="020B0503020204020204" charset="-122"/>
                <a:sym typeface="微软雅黑" panose="020B0503020204020204" charset="-122"/>
              </a:rPr>
              <a:t>H. 赫兹 (Heinrich Hertz)</a:t>
            </a:r>
            <a:endParaRPr lang="en-US" sz="1600">
              <a:solidFill>
                <a:schemeClr val="bg1"/>
              </a:solidFill>
            </a:endParaRPr>
          </a:p>
          <a:p>
            <a:pPr indent="0" algn="ctr">
              <a:lnSpc>
                <a:spcPct val="125000"/>
              </a:lnSpc>
            </a:pPr>
            <a:r>
              <a:rPr lang="en-US" sz="1600" b="0" i="0" u="none" strike="noStrike">
                <a:solidFill>
                  <a:schemeClr val="bg1"/>
                </a:solidFill>
                <a:cs typeface="微软雅黑" panose="020B0503020204020204" charset="-122"/>
                <a:sym typeface="微软雅黑" panose="020B0503020204020204" charset="-122"/>
              </a:rPr>
              <a:t>1857-1894  德国物理学家  </a:t>
            </a:r>
            <a:endParaRPr lang="en-US" sz="1600" b="0" i="0" u="none" strike="noStrike">
              <a:solidFill>
                <a:schemeClr val="bg1"/>
              </a:solidFill>
              <a:cs typeface="微软雅黑" panose="020B0503020204020204" charset="-122"/>
              <a:sym typeface="微软雅黑" panose="020B0503020204020204" charset="-122"/>
            </a:endParaRPr>
          </a:p>
          <a:p>
            <a:pPr indent="0" algn="ctr">
              <a:lnSpc>
                <a:spcPct val="125000"/>
              </a:lnSpc>
            </a:pPr>
            <a:r>
              <a:rPr lang="en-US" sz="1600" b="0" i="0" u="none" strike="noStrike">
                <a:solidFill>
                  <a:schemeClr val="bg1"/>
                </a:solidFill>
                <a:cs typeface="微软雅黑" panose="020B0503020204020204" charset="-122"/>
                <a:sym typeface="微软雅黑" panose="020B0503020204020204" charset="-122"/>
              </a:rPr>
              <a:t>               电磁波证实者</a:t>
            </a:r>
            <a:endParaRPr lang="en-US" sz="1600" b="0" i="0" u="none" strike="noStrike">
              <a:solidFill>
                <a:schemeClr val="bg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AutoShape 6"/>
          <p:cNvSpPr/>
          <p:nvPr>
            <p:custDataLst>
              <p:tags r:id="rId5"/>
            </p:custDataLst>
          </p:nvPr>
        </p:nvSpPr>
        <p:spPr>
          <a:xfrm>
            <a:off x="575945" y="4953000"/>
            <a:ext cx="4064000" cy="1517650"/>
          </a:xfrm>
          <a:prstGeom prst="roundRect">
            <a:avLst>
              <a:gd name="adj" fmla="val 12500"/>
            </a:avLst>
          </a:prstGeom>
          <a:noFill/>
          <a:ln w="12700" cap="flat" cmpd="sng">
            <a:solidFill>
              <a:schemeClr val="accent1">
                <a:alpha val="2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6000"/>
                  </a:schemeClr>
                </a:solidFill>
              </a14:hiddenFill>
            </a:ext>
          </a:extLst>
        </p:spPr>
        <p:txBody>
          <a:bodyPr vert="horz" wrap="square" lIns="190500" tIns="0" rIns="190500" bIns="0" rtlCol="0" anchor="ctr" anchorCtr="0">
            <a:noAutofit/>
          </a:bodyPr>
          <a:lstStyle/>
          <a:p>
            <a:pPr indent="0" algn="l">
              <a:lnSpc>
                <a:spcPct val="108000"/>
              </a:lnSpc>
              <a:defRPr/>
            </a:pPr>
            <a:r>
              <a:rPr lang="en-US" sz="1300" b="0" i="1" u="none" strike="noStrike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  <a:cs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2400" b="1" u="none" strike="noStrike" spc="30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  <a:sym typeface="微软雅黑" panose="020B0503020204020204" charset="-122"/>
              </a:rPr>
              <a:t>这些简单的实验证明了光与电之间存在着密切的联系。</a:t>
            </a:r>
            <a:endParaRPr lang="en-US" altLang="zh-CN" sz="2400" b="1" i="1" u="none" strike="noStrike" spc="300">
              <a:ln>
                <a:noFill/>
                <a:prstDash val="sysDot"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  <a:sym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826000" y="1397000"/>
            <a:ext cx="6604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080000" y="1651000"/>
            <a:ext cx="711200" cy="7112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207000" y="17780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>
            <p:custDataLst>
              <p:tags r:id="rId6"/>
            </p:custDataLst>
          </p:nvPr>
        </p:nvSpPr>
        <p:spPr>
          <a:xfrm>
            <a:off x="5969000" y="1549400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1887年 · 实验中的偶然发现</a:t>
            </a:r>
            <a:endParaRPr lang="en-US" sz="2000">
              <a:solidFill>
                <a:schemeClr val="tx1"/>
              </a:solidFill>
            </a:endParaRPr>
          </a:p>
          <a:p>
            <a:pPr indent="0" algn="l">
              <a:lnSpc>
                <a:spcPct val="108000"/>
              </a:lnSpc>
            </a:pPr>
            <a:r>
              <a:rPr lang="en-US" sz="2000" b="0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在验证麦克斯韦电磁波理论时，赫兹观察到紫外线照射到接收装置的负极板上时，电火花变得极易产生。</a:t>
            </a:r>
            <a:endParaRPr lang="en-US" sz="2000" b="0" i="0" u="none" strike="noStrike">
              <a:solidFill>
                <a:schemeClr val="tx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26000" y="3048000"/>
            <a:ext cx="6604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080000" y="3302000"/>
            <a:ext cx="711200" cy="7112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207000" y="34290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>
            <p:custDataLst>
              <p:tags r:id="rId7"/>
            </p:custDataLst>
          </p:nvPr>
        </p:nvSpPr>
        <p:spPr>
          <a:xfrm>
            <a:off x="5969000" y="3200400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经典物理的“乌云”</a:t>
            </a:r>
            <a:endParaRPr lang="en-US" sz="2000">
              <a:solidFill>
                <a:schemeClr val="tx1"/>
              </a:solidFill>
            </a:endParaRPr>
          </a:p>
          <a:p>
            <a:pPr indent="0" algn="l">
              <a:lnSpc>
                <a:spcPct val="108000"/>
              </a:lnSpc>
            </a:pPr>
            <a:r>
              <a:rPr lang="en-US" sz="2000" b="0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经典波动理论认为能量与振幅（光强）有关，但光电效应中电子能量却取决于光的频率，这一矛盾让当时的物理学家陷入困境。</a:t>
            </a:r>
            <a:endParaRPr lang="en-US" sz="2000" b="0" i="0" u="none" strike="noStrike">
              <a:solidFill>
                <a:schemeClr val="tx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826000" y="4699000"/>
            <a:ext cx="6604000" cy="1460500"/>
          </a:xfrm>
          <a:prstGeom prst="roundRect">
            <a:avLst>
              <a:gd name="adj" fmla="val 6956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5080000" y="4953000"/>
            <a:ext cx="711200" cy="7112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5207000" y="50800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>
            <p:custDataLst>
              <p:tags r:id="rId8"/>
            </p:custDataLst>
          </p:nvPr>
        </p:nvSpPr>
        <p:spPr>
          <a:xfrm>
            <a:off x="5969000" y="4851400"/>
            <a:ext cx="520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量子时代的先声</a:t>
            </a:r>
            <a:endParaRPr lang="en-US" sz="2000">
              <a:solidFill>
                <a:schemeClr val="tx1"/>
              </a:solidFill>
            </a:endParaRPr>
          </a:p>
          <a:p>
            <a:pPr indent="0" algn="l">
              <a:lnSpc>
                <a:spcPct val="108000"/>
              </a:lnSpc>
            </a:pPr>
            <a:r>
              <a:rPr lang="en-US" sz="2000" b="0" i="0" u="none" strike="noStrike">
                <a:solidFill>
                  <a:schemeClr val="tx1"/>
                </a:solidFill>
                <a:cs typeface="微软雅黑" panose="020B0503020204020204" charset="-122"/>
                <a:sym typeface="微软雅黑" panose="020B0503020204020204" charset="-122"/>
              </a:rPr>
              <a:t>这一发现直接促成了1905年爱因斯坦“光量子”假说的提出，不仅解释了该现象，更推动了量子力学的诞生与发展。</a:t>
            </a:r>
            <a:endParaRPr lang="en-US" sz="2000" b="0" i="0" u="none" strike="noStrike">
              <a:solidFill>
                <a:schemeClr val="tx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638175" y="427355"/>
            <a:ext cx="3679825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spc="30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pitchFamily="2" charset="-122"/>
              </a:rPr>
              <a:t>光伏的原理科普</a:t>
            </a:r>
            <a:endParaRPr lang="zh-CN" altLang="en-US" sz="2800" b="1" spc="300">
              <a:ln>
                <a:noFill/>
                <a:prstDash val="sysDot"/>
              </a:ln>
              <a:solidFill>
                <a:schemeClr val="accent1"/>
              </a:solidFill>
              <a:latin typeface="+mj-ea"/>
              <a:ea typeface="+mj-ea"/>
              <a:cs typeface="MiSans Normal" panose="00000500000000000000" pitchFamily="2" charset="-122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4754245" y="0"/>
            <a:ext cx="5534025" cy="1277620"/>
          </a:xfr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2800">
                <a:sym typeface="+mn-ea"/>
              </a:rPr>
              <a:t>光电效应的发现：</a:t>
            </a:r>
            <a:br>
              <a:rPr sz="2800">
                <a:sym typeface="+mn-ea"/>
              </a:rPr>
            </a:br>
            <a:r>
              <a:rPr sz="2800">
                <a:sym typeface="+mn-ea"/>
              </a:rPr>
              <a:t>从偶然到必然的科学突破</a:t>
            </a:r>
            <a:endParaRPr sz="2800"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内容占位符 24"/>
          <p:cNvSpPr>
            <a:spLocks noGrp="1"/>
          </p:cNvSpPr>
          <p:nvPr>
            <p:ph idx="3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762000" y="1143000"/>
            <a:ext cx="10668000" cy="38100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5" name="AutoShape 5"/>
          <p:cNvSpPr/>
          <p:nvPr>
            <p:custDataLst>
              <p:tags r:id="rId3"/>
            </p:custDataLst>
          </p:nvPr>
        </p:nvSpPr>
        <p:spPr>
          <a:xfrm>
            <a:off x="762000" y="1524000"/>
            <a:ext cx="5080000" cy="4318000"/>
          </a:xfrm>
          <a:prstGeom prst="roundRect">
            <a:avLst>
              <a:gd name="adj" fmla="val 2941"/>
            </a:avLst>
          </a:prstGeom>
          <a:solidFill>
            <a:schemeClr val="accent1">
              <a:alpha val="92000"/>
            </a:schemeClr>
          </a:solidFill>
          <a:ln w="12700" cap="flat" cmpd="sng">
            <a:solidFill>
              <a:srgbClr val="001F3F">
                <a:alpha val="15000"/>
              </a:srgbClr>
            </a:solidFill>
            <a:prstDash val="solid"/>
            <a:round/>
          </a:ln>
          <a:effectLst>
            <a:outerShdw blurRad="190500" dist="101600" dir="27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5204" b="5576"/>
          <a:stretch>
            <a:fillRect/>
          </a:stretch>
        </p:blipFill>
        <p:spPr>
          <a:xfrm>
            <a:off x="1016000" y="1778000"/>
            <a:ext cx="2540000" cy="3048000"/>
          </a:xfrm>
          <a:prstGeom prst="roundRect">
            <a:avLst>
              <a:gd name="adj" fmla="val 7500"/>
            </a:avLst>
          </a:prstGeom>
          <a:noFill/>
          <a:ln w="25400" cap="flat" cmpd="sng">
            <a:solidFill>
              <a:srgbClr val="001F3F">
                <a:alpha val="8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3683000" y="18415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马克斯·普朗克</a:t>
            </a:r>
            <a:endParaRPr lang="en-US" sz="18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3683000" y="2286000"/>
            <a:ext cx="1905000" cy="330200"/>
          </a:xfrm>
          <a:prstGeom prst="roundRect">
            <a:avLst>
              <a:gd name="adj" fmla="val 19230"/>
            </a:avLst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1900 | 能量子假说</a:t>
            </a:r>
            <a:endParaRPr lang="en-US" sz="13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3683000" y="2730500"/>
            <a:ext cx="1905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2000" b="0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革命性提出：电磁波的能量是不连续的，是一份一份的。这一假说标志着物理学新纪元的开始。</a:t>
            </a:r>
            <a:endParaRPr lang="en-US" sz="2000" b="0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AutoShape 10"/>
          <p:cNvSpPr/>
          <p:nvPr>
            <p:custDataLst>
              <p:tags r:id="rId9"/>
            </p:custDataLst>
          </p:nvPr>
        </p:nvSpPr>
        <p:spPr>
          <a:xfrm>
            <a:off x="1016000" y="4953000"/>
            <a:ext cx="4572000" cy="635000"/>
          </a:xfrm>
          <a:prstGeom prst="roundRect">
            <a:avLst>
              <a:gd name="adj" fmla="val 2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rgbClr val="001F3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1" name="AutoShape 11"/>
          <p:cNvSpPr/>
          <p:nvPr>
            <p:custDataLst>
              <p:tags r:id="rId10"/>
            </p:custDataLst>
          </p:nvPr>
        </p:nvSpPr>
        <p:spPr>
          <a:xfrm>
            <a:off x="1016000" y="5054600"/>
            <a:ext cx="4572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能量子公式：ε = hν</a:t>
            </a:r>
            <a:endParaRPr lang="en-US" sz="18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11"/>
            </p:custDataLst>
          </p:nvPr>
        </p:nvSpPr>
        <p:spPr>
          <a:xfrm>
            <a:off x="6350000" y="1524000"/>
            <a:ext cx="5080000" cy="4318000"/>
          </a:xfrm>
          <a:prstGeom prst="roundRect">
            <a:avLst>
              <a:gd name="adj" fmla="val 2941"/>
            </a:avLst>
          </a:prstGeom>
          <a:solidFill>
            <a:schemeClr val="accent1">
              <a:alpha val="92000"/>
            </a:schemeClr>
          </a:solidFill>
          <a:ln w="12700" cap="flat" cmpd="sng">
            <a:solidFill>
              <a:srgbClr val="001F3F">
                <a:alpha val="15000"/>
              </a:srgbClr>
            </a:solidFill>
            <a:prstDash val="solid"/>
            <a:round/>
          </a:ln>
          <a:effectLst>
            <a:outerShdw blurRad="190500" dist="101600" dir="27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10671" r="10276"/>
          <a:stretch>
            <a:fillRect/>
          </a:stretch>
        </p:blipFill>
        <p:spPr>
          <a:xfrm>
            <a:off x="6604000" y="1778000"/>
            <a:ext cx="2540000" cy="3048000"/>
          </a:xfrm>
          <a:prstGeom prst="roundRect">
            <a:avLst>
              <a:gd name="adj" fmla="val 7500"/>
            </a:avLst>
          </a:prstGeom>
          <a:noFill/>
          <a:ln w="25400" cap="flat" cmpd="sng">
            <a:solidFill>
              <a:srgbClr val="001F3F">
                <a:alpha val="8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14" name="AutoShape 14"/>
          <p:cNvSpPr/>
          <p:nvPr>
            <p:custDataLst>
              <p:tags r:id="rId14"/>
            </p:custDataLst>
          </p:nvPr>
        </p:nvSpPr>
        <p:spPr>
          <a:xfrm>
            <a:off x="9271000" y="18415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 fontScale="90000"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阿尔伯特·爱因斯坦</a:t>
            </a:r>
            <a:endParaRPr lang="en-US" sz="18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15"/>
            </p:custDataLst>
          </p:nvPr>
        </p:nvSpPr>
        <p:spPr>
          <a:xfrm>
            <a:off x="9271000" y="2286000"/>
            <a:ext cx="1905000" cy="330200"/>
          </a:xfrm>
          <a:prstGeom prst="roundRect">
            <a:avLst>
              <a:gd name="adj" fmla="val 19230"/>
            </a:avLst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1905 | 光子说提出</a:t>
            </a:r>
            <a:endParaRPr lang="en-US" sz="13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AutoShape 16"/>
          <p:cNvSpPr/>
          <p:nvPr>
            <p:custDataLst>
              <p:tags r:id="rId16"/>
            </p:custDataLst>
          </p:nvPr>
        </p:nvSpPr>
        <p:spPr>
          <a:xfrm>
            <a:off x="9271000" y="2730500"/>
            <a:ext cx="1905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08000"/>
              </a:lnSpc>
              <a:defRPr/>
            </a:pPr>
            <a:r>
              <a:rPr lang="en-US" sz="2000" b="0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核心假设：光由光子组成。光子能量仅与频率有关，成功解释了光电效应现象。</a:t>
            </a:r>
            <a:endParaRPr lang="en-US" sz="2000" b="0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>
            <p:custDataLst>
              <p:tags r:id="rId17"/>
            </p:custDataLst>
          </p:nvPr>
        </p:nvSpPr>
        <p:spPr>
          <a:xfrm>
            <a:off x="6604000" y="4953000"/>
            <a:ext cx="4572000" cy="635000"/>
          </a:xfrm>
          <a:prstGeom prst="roundRect">
            <a:avLst>
              <a:gd name="adj" fmla="val 20000"/>
            </a:avLst>
          </a:prstGeom>
          <a:solidFill>
            <a:schemeClr val="accent1">
              <a:alpha val="100000"/>
            </a:schemeClr>
          </a:solidFill>
          <a:ln w="12700" cap="flat" cmpd="sng">
            <a:solidFill>
              <a:srgbClr val="001F3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8" name="AutoShape 18"/>
          <p:cNvSpPr/>
          <p:nvPr>
            <p:custDataLst>
              <p:tags r:id="rId18"/>
            </p:custDataLst>
          </p:nvPr>
        </p:nvSpPr>
        <p:spPr>
          <a:xfrm>
            <a:off x="6604000" y="5054600"/>
            <a:ext cx="4572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光子能量公式：E = hν</a:t>
            </a:r>
            <a:endParaRPr lang="en-US" sz="1800" b="1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9" name="AutoShape 19"/>
          <p:cNvSpPr/>
          <p:nvPr>
            <p:custDataLst>
              <p:tags r:id="rId19"/>
            </p:custDataLst>
          </p:nvPr>
        </p:nvSpPr>
        <p:spPr>
          <a:xfrm>
            <a:off x="762000" y="6096000"/>
            <a:ext cx="10668000" cy="508000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0" name="AutoShape 20"/>
          <p:cNvSpPr/>
          <p:nvPr>
            <p:custDataLst>
              <p:tags r:id="rId20"/>
            </p:custDataLst>
          </p:nvPr>
        </p:nvSpPr>
        <p:spPr>
          <a:xfrm>
            <a:off x="762000" y="61976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bg1"/>
                </a:solidFill>
                <a:cs typeface="微软雅黑" panose="020B0503020204020204" charset="-122"/>
                <a:sym typeface="微软雅黑" panose="020B0503020204020204" charset="-122"/>
              </a:rPr>
              <a:t>核心洞察：从“能量不连续”到“光的粒子性”，量子物理的大厦由此奠基</a:t>
            </a:r>
            <a:endParaRPr lang="en-US" sz="2400" b="1" i="0" u="none" strike="noStrike">
              <a:solidFill>
                <a:schemeClr val="bg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3600">
                <a:sym typeface="+mn-ea"/>
              </a:rPr>
              <a:t>光子说的提出：普朗克与爱因斯坦的理论突破</a:t>
            </a:r>
            <a:endParaRPr sz="3600">
              <a:sym typeface="+mn-ea"/>
            </a:endParaRPr>
          </a:p>
        </p:txBody>
      </p:sp>
    </p:spTree>
    <p:custDataLst>
      <p:tags r:id="rId2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762000" y="1397000"/>
            <a:ext cx="5207000" cy="2222500"/>
          </a:xfrm>
          <a:prstGeom prst="roundRect">
            <a:avLst>
              <a:gd name="adj" fmla="val 6857"/>
            </a:avLst>
          </a:prstGeom>
          <a:solidFill>
            <a:schemeClr val="accent2">
              <a:alpha val="100000"/>
            </a:schemeClr>
          </a:solidFill>
          <a:ln w="12700" cap="flat" cmpd="sng">
            <a:solidFill>
              <a:schemeClr val="accent1">
                <a:alpha val="15000"/>
              </a:schemeClr>
            </a:solidFill>
            <a:prstDash val="solid"/>
            <a:round/>
          </a:ln>
          <a:effectLst>
            <a:outerShdw blurRad="101600" dist="50800" dir="54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79500" y="1841500"/>
            <a:ext cx="812800" cy="8128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206500" y="1968500"/>
            <a:ext cx="558800" cy="558800"/>
          </a:xfrm>
          <a:prstGeom prst="rect">
            <a:avLst/>
          </a:prstGeom>
        </p:spPr>
      </p:pic>
      <p:sp>
        <p:nvSpPr>
          <p:cNvPr id="8" name="AutoShape 8"/>
          <p:cNvSpPr/>
          <p:nvPr>
            <p:custDataLst>
              <p:tags r:id="rId1"/>
            </p:custDataLst>
          </p:nvPr>
        </p:nvSpPr>
        <p:spPr>
          <a:xfrm>
            <a:off x="2095500" y="1714500"/>
            <a:ext cx="3683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 fontScale="90000"/>
          </a:bodyPr>
          <a:lstStyle/>
          <a:p>
            <a:pPr indent="0" algn="l">
              <a:lnSpc>
                <a:spcPct val="125000"/>
              </a:lnSpc>
              <a:spcAft>
                <a:spcPts val="1000"/>
              </a:spcAft>
              <a:defRPr/>
            </a:pPr>
            <a:r>
              <a:rPr lang="en-US" sz="2000" b="1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01. </a:t>
            </a:r>
            <a:r>
              <a:rPr lang="en-US" sz="2000" b="1" i="0" u="none" strike="noStrike" dirty="0" err="1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截止频率</a:t>
            </a:r>
            <a:r>
              <a:rPr lang="en-US" sz="2000" b="1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sz="2000" b="1" i="0" u="none" strike="noStrike" dirty="0" smtClean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 </a:t>
            </a:r>
            <a:endParaRPr lang="en-US" sz="1100" dirty="0">
              <a:solidFill>
                <a:schemeClr val="lt1"/>
              </a:solidFill>
            </a:endParaRPr>
          </a:p>
          <a:p>
            <a:pPr indent="0" algn="l">
              <a:lnSpc>
                <a:spcPct val="117000"/>
              </a:lnSpc>
            </a:pPr>
            <a:r>
              <a:rPr lang="en-US" sz="2000" b="0" i="0" u="none" strike="noStrike" dirty="0" err="1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入射光频率必须大于金属的极限频率才能产生光电效应。频率不够时，无论光强多大、照射多久，均无效应</a:t>
            </a:r>
            <a:r>
              <a:rPr lang="en-US" sz="2000" b="0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。</a:t>
            </a:r>
            <a:endParaRPr lang="en-US" sz="2000" b="0" i="0" u="none" strike="noStrike" dirty="0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1397000"/>
            <a:ext cx="5207000" cy="2222500"/>
          </a:xfrm>
          <a:prstGeom prst="roundRect">
            <a:avLst>
              <a:gd name="adj" fmla="val 6857"/>
            </a:avLst>
          </a:prstGeom>
          <a:solidFill>
            <a:schemeClr val="accent2">
              <a:alpha val="100000"/>
            </a:schemeClr>
          </a:solidFill>
          <a:ln w="12700" cap="flat" cmpd="sng">
            <a:solidFill>
              <a:schemeClr val="accent1">
                <a:alpha val="15000"/>
              </a:schemeClr>
            </a:solidFill>
            <a:prstDash val="solid"/>
            <a:round/>
          </a:ln>
          <a:effectLst>
            <a:outerShdw blurRad="101600" dist="50800" dir="54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540500" y="1841500"/>
            <a:ext cx="812800" cy="8128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667500" y="1968500"/>
            <a:ext cx="558800" cy="558800"/>
          </a:xfrm>
          <a:prstGeom prst="rect">
            <a:avLst/>
          </a:prstGeom>
        </p:spPr>
      </p:pic>
      <p:sp>
        <p:nvSpPr>
          <p:cNvPr id="12" name="AutoShape 12"/>
          <p:cNvSpPr/>
          <p:nvPr>
            <p:custDataLst>
              <p:tags r:id="rId2"/>
            </p:custDataLst>
          </p:nvPr>
        </p:nvSpPr>
        <p:spPr>
          <a:xfrm>
            <a:off x="7556500" y="1714500"/>
            <a:ext cx="3683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spcAft>
                <a:spcPts val="1000"/>
              </a:spcAft>
              <a:defRPr/>
            </a:pPr>
            <a:r>
              <a:rPr lang="en-US" sz="20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02. 光电流与光强</a:t>
            </a:r>
            <a:endParaRPr lang="en-US" sz="1100">
              <a:solidFill>
                <a:schemeClr val="lt1"/>
              </a:solidFill>
            </a:endParaRPr>
          </a:p>
          <a:p>
            <a:pPr indent="0" algn="l">
              <a:lnSpc>
                <a:spcPct val="117000"/>
              </a:lnSpc>
            </a:pPr>
            <a:r>
              <a:rPr lang="en-US" sz="2000" b="0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频率高于截止频率时，单位时间内逸出的光电子数（即光电流）与入射光的强度成正比。</a:t>
            </a:r>
            <a:endParaRPr lang="en-US" sz="2000" b="0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3810000"/>
            <a:ext cx="5207000" cy="2222500"/>
          </a:xfrm>
          <a:prstGeom prst="roundRect">
            <a:avLst>
              <a:gd name="adj" fmla="val 6857"/>
            </a:avLst>
          </a:prstGeom>
          <a:solidFill>
            <a:schemeClr val="accent2">
              <a:alpha val="100000"/>
            </a:schemeClr>
          </a:solidFill>
          <a:ln w="12700" cap="flat" cmpd="sng">
            <a:solidFill>
              <a:schemeClr val="accent1">
                <a:alpha val="15000"/>
              </a:schemeClr>
            </a:solidFill>
            <a:prstDash val="solid"/>
            <a:round/>
          </a:ln>
          <a:effectLst>
            <a:outerShdw blurRad="101600" dist="50800" dir="54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79500" y="4254500"/>
            <a:ext cx="812800" cy="8128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206500" y="4381500"/>
            <a:ext cx="558800" cy="558800"/>
          </a:xfrm>
          <a:prstGeom prst="rect">
            <a:avLst/>
          </a:prstGeom>
        </p:spPr>
      </p:pic>
      <p:sp>
        <p:nvSpPr>
          <p:cNvPr id="16" name="AutoShape 16"/>
          <p:cNvSpPr/>
          <p:nvPr>
            <p:custDataLst>
              <p:tags r:id="rId3"/>
            </p:custDataLst>
          </p:nvPr>
        </p:nvSpPr>
        <p:spPr>
          <a:xfrm>
            <a:off x="2095500" y="4127500"/>
            <a:ext cx="3683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spcAft>
                <a:spcPts val="1000"/>
              </a:spcAft>
              <a:defRPr/>
            </a:pPr>
            <a:r>
              <a:rPr lang="en-US" sz="2000" b="1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03. 最大初动能与频率</a:t>
            </a:r>
            <a:endParaRPr lang="en-US" sz="1100">
              <a:solidFill>
                <a:schemeClr val="lt1"/>
              </a:solidFill>
            </a:endParaRPr>
          </a:p>
          <a:p>
            <a:pPr indent="0" algn="l">
              <a:lnSpc>
                <a:spcPct val="117000"/>
              </a:lnSpc>
            </a:pPr>
            <a:r>
              <a:rPr lang="en-US" sz="2000" b="0" i="0" u="none" strike="noStrike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光电子的最大初动能随入射光频率的增大而增大，与光强无关。这突破了经典波动理论的预测。</a:t>
            </a:r>
            <a:endParaRPr lang="en-US" sz="2000" b="0" i="0" u="none" strike="noStrike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223000" y="3810000"/>
            <a:ext cx="5207000" cy="2222500"/>
          </a:xfrm>
          <a:prstGeom prst="roundRect">
            <a:avLst>
              <a:gd name="adj" fmla="val 6857"/>
            </a:avLst>
          </a:prstGeom>
          <a:solidFill>
            <a:schemeClr val="accent2">
              <a:alpha val="100000"/>
            </a:schemeClr>
          </a:solidFill>
          <a:ln w="12700" cap="flat" cmpd="sng">
            <a:solidFill>
              <a:schemeClr val="accent1">
                <a:alpha val="15000"/>
              </a:schemeClr>
            </a:solidFill>
            <a:prstDash val="solid"/>
            <a:round/>
          </a:ln>
          <a:effectLst>
            <a:outerShdw blurRad="101600" dist="50800" dir="5400000" algn="tl" rotWithShape="0">
              <a:srgbClr val="001F3F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540500" y="4254500"/>
            <a:ext cx="812800" cy="812800"/>
          </a:xfrm>
          <a:prstGeom prst="ellipse">
            <a:avLst/>
          </a:prstGeom>
          <a:solidFill>
            <a:schemeClr val="accent1"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6667500" y="4381500"/>
            <a:ext cx="558800" cy="558800"/>
          </a:xfrm>
          <a:prstGeom prst="rect">
            <a:avLst/>
          </a:prstGeom>
        </p:spPr>
      </p:pic>
      <p:sp>
        <p:nvSpPr>
          <p:cNvPr id="20" name="AutoShape 20"/>
          <p:cNvSpPr/>
          <p:nvPr>
            <p:custDataLst>
              <p:tags r:id="rId4"/>
            </p:custDataLst>
          </p:nvPr>
        </p:nvSpPr>
        <p:spPr>
          <a:xfrm>
            <a:off x="7556500" y="4127500"/>
            <a:ext cx="3683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spcAft>
                <a:spcPts val="1000"/>
              </a:spcAft>
              <a:defRPr/>
            </a:pPr>
            <a:r>
              <a:rPr lang="en-US" sz="2000" b="1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04. </a:t>
            </a:r>
            <a:r>
              <a:rPr lang="en-US" sz="2000" b="1" i="0" u="none" strike="noStrike" dirty="0" err="1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瞬时性</a:t>
            </a:r>
            <a:r>
              <a:rPr lang="en-US" sz="2000" b="1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sz="2000" b="1" i="0" u="none" strike="noStrike" dirty="0" smtClean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 </a:t>
            </a:r>
            <a:endParaRPr lang="en-US" sz="1100" dirty="0">
              <a:solidFill>
                <a:schemeClr val="lt1"/>
              </a:solidFill>
            </a:endParaRPr>
          </a:p>
          <a:p>
            <a:pPr indent="0" algn="l">
              <a:lnSpc>
                <a:spcPct val="117000"/>
              </a:lnSpc>
            </a:pPr>
            <a:r>
              <a:rPr lang="en-US" sz="2000" b="0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只要频率高于截止频率，光电子几乎是瞬时逸出的，延迟时间不超过10⁻⁹</a:t>
            </a:r>
            <a:r>
              <a:rPr lang="en-US" sz="2000" b="0" i="0" u="none" strike="noStrike" dirty="0" err="1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秒，无需能量积累时间</a:t>
            </a:r>
            <a:r>
              <a:rPr lang="en-US" sz="2000" b="0" i="0" u="none" strike="noStrike" dirty="0">
                <a:solidFill>
                  <a:schemeClr val="lt1"/>
                </a:solidFill>
                <a:cs typeface="微软雅黑" panose="020B0503020204020204" charset="-122"/>
                <a:sym typeface="微软雅黑" panose="020B0503020204020204" charset="-122"/>
              </a:rPr>
              <a:t>。</a:t>
            </a:r>
            <a:endParaRPr lang="en-US" sz="2000" b="0" i="0" u="none" strike="noStrike" dirty="0">
              <a:solidFill>
                <a:schemeClr val="l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AutoShape 21"/>
          <p:cNvSpPr/>
          <p:nvPr>
            <p:custDataLst>
              <p:tags r:id="rId5"/>
            </p:custDataLst>
          </p:nvPr>
        </p:nvSpPr>
        <p:spPr>
          <a:xfrm>
            <a:off x="0" y="6540500"/>
            <a:ext cx="12192000" cy="317500"/>
          </a:xfrm>
          <a:prstGeom prst="roundRect">
            <a:avLst>
              <a:gd name="adj" fmla="val 0"/>
            </a:avLst>
          </a:prstGeom>
          <a:solidFill>
            <a:schemeClr val="accent1">
              <a:alpha val="10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2" name="标题 2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4800">
                <a:sym typeface="+mn-ea"/>
              </a:rPr>
              <a:t>光电效应的四大实验规律</a:t>
            </a:r>
            <a:endParaRPr sz="480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934085" y="147447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17000"/>
              </a:lnSpc>
              <a:defRPr/>
            </a:pPr>
            <a:r>
              <a:rPr lang="en-US" sz="2800" b="0" i="0" u="none" strike="noStrike">
                <a:solidFill>
                  <a:schemeClr val="accent1"/>
                </a:solidFill>
                <a:cs typeface="微软雅黑" panose="020B0503020204020204" charset="-122"/>
                <a:sym typeface="微软雅黑" panose="020B0503020204020204" charset="-122"/>
              </a:rPr>
              <a:t>截止频率是金属的固有属性，由金属本身的性质决定，与入射光的强度无关。下表列举了几种典型金属的截止频率实验数据。</a:t>
            </a:r>
            <a:endParaRPr lang="en-US" sz="2800" b="0" i="0" u="none" strike="noStrike">
              <a:solidFill>
                <a:schemeClr val="accent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graphicFrame>
        <p:nvGraphicFramePr>
          <p:cNvPr id="6" name="Table 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94690" y="2676525"/>
          <a:ext cx="10668000" cy="19177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/>
                <a:gridCol w="1778000"/>
                <a:gridCol w="1778000"/>
                <a:gridCol w="1778000"/>
                <a:gridCol w="1778000"/>
                <a:gridCol w="1778000"/>
              </a:tblGrid>
              <a:tr h="54800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金属种类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铯 (Cs)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钠 (Na)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锌 (Zn)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银 (Ag)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铂 (Pt)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alpha val="100000"/>
                      </a:schemeClr>
                    </a:solidFill>
                  </a:tcPr>
                </a:tc>
              </a:tr>
              <a:tr h="82169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截止频率 ν₀/Hz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4.545 × 10¹⁴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6.000 × 10¹⁴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8.065 × 10¹⁴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1.530 × 10¹⁵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1.529 × 10¹⁵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alpha val="80000"/>
                      </a:schemeClr>
                    </a:solidFill>
                  </a:tcPr>
                </a:tc>
              </a:tr>
              <a:tr h="54800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1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规律总结</a:t>
                      </a:r>
                      <a:endParaRPr lang="en-US" sz="2000" b="0" i="1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alpha val="9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u="none" strike="noStrike">
                          <a:solidFill>
                            <a:schemeClr val="bg1"/>
                          </a:solidFill>
                          <a:cs typeface="Noto Sans SC" panose="020B0500000000000000" charset="-122"/>
                          <a:sym typeface="Noto Sans SC" panose="020B0500000000000000" charset="-122"/>
                        </a:rPr>
                        <a:t>碱金属（如Cs）截止频率较低，贵金属（如Pt）截止频率较高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cs typeface="Noto Sans SC" panose="020B0500000000000000" charset="-122"/>
                        <a:sym typeface="Noto Sans SC" panose="020B0500000000000000" charset="-122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alpha val="90000"/>
                      </a:schemeClr>
                    </a:solidFill>
                  </a:tcPr>
                </a:tc>
                <a:tc hMerge="1"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1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1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1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1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AutoShape 7"/>
          <p:cNvSpPr/>
          <p:nvPr>
            <p:custDataLst>
              <p:tags r:id="rId3"/>
            </p:custDataLst>
          </p:nvPr>
        </p:nvSpPr>
        <p:spPr>
          <a:xfrm>
            <a:off x="826770" y="5034280"/>
            <a:ext cx="10668000" cy="1111250"/>
          </a:xfrm>
          <a:prstGeom prst="roundRect">
            <a:avLst>
              <a:gd name="adj" fmla="val 14285"/>
            </a:avLst>
          </a:prstGeom>
          <a:solidFill>
            <a:schemeClr val="accent2">
              <a:alpha val="100000"/>
            </a:schemeClr>
          </a:solidFill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8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/>
          <a:stretch>
            <a:fillRect/>
          </a:stretch>
        </p:blipFill>
        <p:spPr>
          <a:xfrm>
            <a:off x="1079500" y="5499100"/>
            <a:ext cx="558800" cy="558800"/>
          </a:xfrm>
          <a:prstGeom prst="rect">
            <a:avLst/>
          </a:prstGeom>
        </p:spPr>
      </p:pic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1329690" y="5372100"/>
            <a:ext cx="9398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bg1"/>
                </a:solidFill>
                <a:cs typeface="微软雅黑" panose="020B0503020204020204" charset="-122"/>
                <a:sym typeface="微软雅黑" panose="020B0503020204020204" charset="-122"/>
              </a:rPr>
              <a:t>核心洞察：截止频率完全取决于金属本身的性质，是判断能否发生光电效应的关键阈值。</a:t>
            </a:r>
            <a:endParaRPr lang="en-US" sz="2400" b="1" i="0" u="none" strike="noStrike">
              <a:solidFill>
                <a:schemeClr val="bg1"/>
              </a:solidFill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4800">
                <a:sym typeface="+mn-ea"/>
              </a:rPr>
              <a:t>数据支撑：几种金属的截止频率特性</a:t>
            </a:r>
            <a:endParaRPr sz="480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4450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615440" y="1010920"/>
          <a:ext cx="9061450" cy="5559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5680"/>
                <a:gridCol w="2656840"/>
                <a:gridCol w="1873885"/>
                <a:gridCol w="2265045"/>
              </a:tblGrid>
              <a:tr h="6985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/>
                        <a:t>概念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/>
                        <a:t>本质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/>
                        <a:t>形象比喻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/>
                        <a:t>应用场景</a:t>
                      </a:r>
                      <a:endParaRPr lang="zh-CN" altLang="en-US" sz="2400"/>
                    </a:p>
                  </a:txBody>
                  <a:tcPr/>
                </a:tc>
              </a:tr>
              <a:tr h="217932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/>
                    </a:p>
                    <a:p>
                      <a:pPr algn="ctr">
                        <a:buNone/>
                      </a:pPr>
                      <a:endParaRPr lang="zh-CN" altLang="en-US" sz="2400"/>
                    </a:p>
                    <a:p>
                      <a:pPr algn="ctr">
                        <a:buNone/>
                      </a:pPr>
                      <a:r>
                        <a:rPr lang="zh-CN" altLang="en-US" sz="2400" b="1"/>
                        <a:t>光电效</a:t>
                      </a:r>
                      <a:r>
                        <a:rPr lang="zh-CN" altLang="en-US" sz="2400" b="1"/>
                        <a:t>应</a:t>
                      </a:r>
                      <a:endParaRPr lang="zh-CN" altLang="en-US" sz="2400" b="1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/>
                    </a:p>
                    <a:p>
                      <a:pPr>
                        <a:buNone/>
                      </a:pPr>
                      <a:r>
                        <a:rPr lang="zh-CN" altLang="en-US" sz="2400"/>
                        <a:t>物理现象：光照射物质，使其发射电子或导电性变化。是原理。</a:t>
                      </a:r>
                      <a:endParaRPr lang="zh-CN" altLang="en-US" sz="2400"/>
                    </a:p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光像“炮弹”，把电子从材料中“打”出来。</a:t>
                      </a:r>
                      <a:endParaRPr lang="zh-CN" altLang="en-US" sz="2400"/>
                    </a:p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光电管、光敏电阻、摄像头传感器。</a:t>
                      </a:r>
                      <a:endParaRPr lang="zh-CN" altLang="en-US" sz="2400">
                        <a:sym typeface="+mn-ea"/>
                      </a:endParaRPr>
                    </a:p>
                  </a:txBody>
                  <a:tcPr/>
                </a:tc>
              </a:tr>
              <a:tr h="268160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光伏电池</a:t>
                      </a:r>
                      <a:endParaRPr lang="zh-CN" altLang="en-US" sz="2400" b="1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 b="1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 b="1">
                          <a:sym typeface="+mn-ea"/>
                        </a:rPr>
                        <a:t>工程器件</a:t>
                      </a:r>
                      <a:r>
                        <a:rPr lang="zh-CN" altLang="en-US" sz="2400">
                          <a:sym typeface="+mn-ea"/>
                        </a:rPr>
                        <a:t>：利用“光生伏特效应”将光能直接转为电能的装置。是</a:t>
                      </a:r>
                      <a:r>
                        <a:rPr lang="zh-CN" altLang="en-US" sz="2400" b="1">
                          <a:sym typeface="+mn-ea"/>
                        </a:rPr>
                        <a:t>产品</a:t>
                      </a:r>
                      <a:r>
                        <a:rPr lang="zh-CN" altLang="en-US" sz="2400">
                          <a:sym typeface="+mn-ea"/>
                        </a:rPr>
                        <a:t>。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2400">
                          <a:sym typeface="+mn-ea"/>
                        </a:rPr>
                        <a:t>光像“搬运工”，把电子推到一边形成电压。</a:t>
                      </a:r>
                      <a:endParaRPr lang="zh-CN" altLang="en-US" sz="2400"/>
                    </a:p>
                    <a:p>
                      <a:pPr>
                        <a:buNone/>
                      </a:pP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2400"/>
                    </a:p>
                    <a:p>
                      <a:pPr>
                        <a:buNone/>
                      </a:pPr>
                      <a:r>
                        <a:rPr lang="zh-CN" altLang="en-US" sz="2400"/>
                        <a:t>太阳能路灯、屋顶光伏、计算器。</a:t>
                      </a:r>
                      <a:endParaRPr lang="zh-CN" altLang="en-US" sz="240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524000" y="434340"/>
            <a:ext cx="7828280" cy="15125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 smtClean="0">
                <a:solidFill>
                  <a:schemeClr val="tx1"/>
                </a:solidFill>
              </a:rPr>
              <a:t>一、农村光伏在道路小型照明装置中的迅速发展的原因</a:t>
            </a:r>
            <a:endParaRPr lang="zh-CN" altLang="en-US" sz="4800" dirty="0" smtClean="0">
              <a:solidFill>
                <a:schemeClr val="tx1"/>
              </a:solidFill>
            </a:endParaRPr>
          </a:p>
        </p:txBody>
      </p:sp>
      <p:sp>
        <p:nvSpPr>
          <p:cNvPr id="5" name="副标题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76020" y="2633980"/>
            <a:ext cx="10342880" cy="402145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农村道路亮化选择光伏（太阳能路灯），本质上是在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缺钱、缺电、缺维护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的现实条件</a:t>
            </a:r>
            <a:r>
              <a:rPr lang="zh-CN" altLang="zh-CN" sz="3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下，做出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的最优性价比选择。它完美避开了传统电网照明在农村场景下的三大痛点</a:t>
            </a:r>
            <a:r>
              <a:rPr lang="zh-CN" altLang="en-US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在广大农村能够生根发芽，</a:t>
            </a:r>
            <a:r>
              <a:rPr lang="zh-CN" altLang="en-US" sz="3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适配性更强更贴合当地需求。</a:t>
            </a:r>
            <a:endParaRPr lang="zh-CN" altLang="en-US" sz="3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sz="3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322830" y="5387340"/>
            <a:ext cx="6612255" cy="638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dirty="0" smtClean="0">
                <a:solidFill>
                  <a:schemeClr val="tx1"/>
                </a:solidFill>
                <a:hlinkClick r:id="rId4"/>
              </a:rPr>
              <a:t>农村光伏道路亮化视频（点击访问）</a:t>
            </a:r>
            <a:endParaRPr lang="zh-CN" altLang="en-US" sz="3200" dirty="0" smtClean="0">
              <a:solidFill>
                <a:schemeClr val="tx1"/>
              </a:solidFill>
              <a:hlinkClick r:id="rId4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705" y="378460"/>
            <a:ext cx="9734550" cy="63144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5210" y="174625"/>
            <a:ext cx="9569450" cy="65170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19785" y="1160145"/>
            <a:ext cx="9831070" cy="4749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3200" dirty="0" smtClean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3200" b="1" dirty="0" smtClean="0">
                <a:sym typeface="+mn-ea"/>
              </a:rPr>
              <a:t>为什么</a:t>
            </a:r>
            <a:r>
              <a:rPr lang="zh-CN" altLang="en-US" sz="3200" b="1" dirty="0">
                <a:sym typeface="+mn-ea"/>
              </a:rPr>
              <a:t>是“缺钱”</a:t>
            </a:r>
            <a:r>
              <a:rPr lang="zh-CN" altLang="en-US" sz="3200" b="1" dirty="0" smtClean="0">
                <a:sym typeface="+mn-ea"/>
              </a:rPr>
              <a:t>？</a:t>
            </a:r>
            <a:endParaRPr lang="en-US" altLang="zh-CN" sz="3200" b="1" dirty="0" smtClean="0">
              <a:solidFill>
                <a:schemeClr val="tx1"/>
              </a:solidFill>
            </a:endParaRPr>
          </a:p>
          <a:p>
            <a:endParaRPr lang="zh-CN" altLang="en-US" sz="2800" dirty="0">
              <a:sym typeface="+mn-ea"/>
            </a:endParaRPr>
          </a:p>
          <a:p>
            <a:r>
              <a:rPr lang="zh-CN" altLang="en-US" sz="2800" dirty="0">
                <a:sym typeface="+mn-ea"/>
              </a:rPr>
              <a:t>（</a:t>
            </a:r>
            <a:r>
              <a:rPr lang="en-US" altLang="zh-CN" sz="28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1</a:t>
            </a:r>
            <a:r>
              <a:rPr lang="zh-CN" altLang="en-US" sz="28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）拉线成本高昂：传统的市电路灯需要铺设电缆、建设变压器，动辄几万甚至十几万。对于集体经济薄弱的农村，这笔初始投资是天文数字</a:t>
            </a:r>
            <a:r>
              <a:rPr lang="zh-CN" altLang="en-US" sz="2800" dirty="0" smtClean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。</a:t>
            </a:r>
            <a:endParaRPr lang="en-US" altLang="zh-CN" sz="28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en-US" sz="2800" dirty="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+mn-ea"/>
            </a:endParaRPr>
          </a:p>
          <a:p>
            <a:r>
              <a:rPr lang="zh-CN" altLang="en-US" sz="28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（</a:t>
            </a:r>
            <a:r>
              <a:rPr lang="en-US" altLang="zh-CN" sz="28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2</a:t>
            </a:r>
            <a:r>
              <a:rPr lang="zh-CN" altLang="en-US" sz="28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）后期电费黑洞：市电路灯虽然初始便宜，但每月产生的电费和维护费是长期的财政负担。光伏路灯“一次投入，终身免电费”，直接切断了费用链条。</a:t>
            </a:r>
            <a:endParaRPr lang="zh-CN" altLang="en-US" sz="2800" dirty="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custDataLst>
              <p:tags r:id="rId1"/>
            </p:custDataLst>
          </p:nvPr>
        </p:nvSpPr>
        <p:spPr bwMode="auto">
          <a:xfrm>
            <a:off x="662305" y="215265"/>
            <a:ext cx="10848975" cy="664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normAutofit fontScale="25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zh-CN" sz="12800" b="1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zh-CN" sz="1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zh-CN" sz="12800" b="1" dirty="0">
                <a:sym typeface="+mn-ea"/>
              </a:rPr>
              <a:t>为什么是“缺电”</a:t>
            </a:r>
            <a:r>
              <a:rPr lang="zh-CN" altLang="en-US" sz="12800" b="1" dirty="0" smtClean="0">
                <a:sym typeface="+mn-ea"/>
              </a:rPr>
              <a:t>？</a:t>
            </a:r>
            <a:endParaRPr lang="zh-CN" altLang="zh-CN" sz="12800" b="1" dirty="0">
              <a:sym typeface="+mn-ea"/>
            </a:endParaRPr>
          </a:p>
          <a:p>
            <a:pPr marL="0" lvl="0" indent="0" algn="l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zh-CN" altLang="zh-CN" sz="9335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zh-CN" altLang="zh-CN" sz="9335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CN" altLang="zh-CN" sz="9335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kumimoji="0" lang="en-US" altLang="zh-CN" sz="1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</a:t>
            </a:r>
            <a:r>
              <a:rPr kumimoji="0" lang="zh-CN" altLang="en-US" sz="1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kumimoji="0" lang="zh-CN" altLang="zh-CN" sz="1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电网覆盖盲</a:t>
            </a:r>
            <a:r>
              <a:rPr kumimoji="0" lang="zh-CN" altLang="zh-CN" sz="1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区</a:t>
            </a: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：很多自然村落、田间道路、山区道路位于</a:t>
            </a: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eaLnBrk="0" fontAlgn="base" hangingPunct="0">
              <a:lnSpc>
                <a:spcPct val="6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电网末梢，甚至根本没有覆盖。</a:t>
            </a:r>
            <a:endParaRPr kumimoji="0" lang="en-US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拉线距离过远会导致电压不足，灯泡不亮。</a:t>
            </a: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kumimoji="0" lang="en-US" altLang="zh-CN" sz="1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kumimoji="0" lang="zh-CN" altLang="en-US" sz="1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kumimoji="0" lang="zh-CN" altLang="zh-CN" sz="1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供电稳定性差：</a:t>
            </a: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部分农村电网老化严重，经常停电。</a:t>
            </a:r>
            <a:endParaRPr kumimoji="0" lang="en-US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kumimoji="0" lang="en-US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</a:t>
            </a:r>
            <a:r>
              <a:rPr kumimoji="0" lang="zh-CN" altLang="en-US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kumimoji="0" lang="zh-CN" altLang="zh-CN" sz="1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光伏路灯自带储能（电池</a:t>
            </a:r>
            <a:r>
              <a:rPr kumimoji="0" lang="zh-CN" altLang="zh-CN" sz="1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），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离网独立运行</a:t>
            </a:r>
            <a:r>
              <a:rPr lang="zh-CN" altLang="en-US" sz="11200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不受大电网</a:t>
            </a:r>
            <a:endParaRPr lang="zh-CN" altLang="en-US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zh-CN" altLang="en-US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algn="l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停电的影响，保底照明</a:t>
            </a:r>
            <a:r>
              <a:rPr kumimoji="0" lang="zh-CN" altLang="zh-CN" sz="1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</a:t>
            </a:r>
            <a:endParaRPr kumimoji="0" lang="zh-CN" altLang="zh-CN" sz="1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4525" y="826135"/>
          <a:ext cx="10222230" cy="5605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570"/>
                <a:gridCol w="3524250"/>
                <a:gridCol w="3407410"/>
              </a:tblGrid>
              <a:tr h="5708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痛点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具体表现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导致的后果</a:t>
                      </a:r>
                      <a:endParaRPr lang="zh-CN" altLang="en-US" sz="2400" dirty="0"/>
                    </a:p>
                  </a:txBody>
                  <a:tcPr/>
                </a:tc>
              </a:tr>
              <a:tr h="194056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地理盲区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自然村分散、山区路远，电网延伸成本极高（每公里电缆</a:t>
                      </a:r>
                      <a:r>
                        <a:rPr lang="en-US" altLang="zh-CN" sz="2400" dirty="0" smtClean="0"/>
                        <a:t>+</a:t>
                      </a:r>
                      <a:r>
                        <a:rPr lang="zh-CN" altLang="en-US" sz="2400" dirty="0" smtClean="0"/>
                        <a:t>变压器投入巨大）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“有路无灯”：</a:t>
                      </a:r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政府想装灯，但拉不起电。</a:t>
                      </a:r>
                      <a:endParaRPr lang="zh-CN" altLang="en-US" sz="2400" dirty="0"/>
                    </a:p>
                  </a:txBody>
                  <a:tcPr/>
                </a:tc>
              </a:tr>
              <a:tr h="1609725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电压衰减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即使有电网，线路过长导致末端电压远低于</a:t>
                      </a:r>
                      <a:r>
                        <a:rPr lang="en-US" altLang="zh-CN" sz="2400" dirty="0" smtClean="0"/>
                        <a:t>220V</a:t>
                      </a:r>
                      <a:r>
                        <a:rPr lang="zh-CN" altLang="en-US" sz="2400" dirty="0" smtClean="0"/>
                        <a:t>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“有灯不亮”：</a:t>
                      </a:r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灯泡昏暗如萤火，甚至无法启动。</a:t>
                      </a:r>
                      <a:endParaRPr lang="zh-CN" altLang="en-US" sz="2400" dirty="0" smtClean="0"/>
                    </a:p>
                  </a:txBody>
                  <a:tcPr/>
                </a:tc>
              </a:tr>
              <a:tr h="1483995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电网脆弱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农网设备老旧，遇风雨雪天气易跳闸、断电。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“亮而不稳”：</a:t>
                      </a:r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路灯时亮时灭，失去安全保障意义</a:t>
                      </a:r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3895" y="437515"/>
            <a:ext cx="8534400" cy="650430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25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altLang="zh-CN" sz="2400" b="1" dirty="0" smtClean="0">
                <a:solidFill>
                  <a:schemeClr val="tx1"/>
                </a:solidFill>
              </a:rPr>
              <a:t> </a:t>
            </a:r>
            <a:r>
              <a:rPr lang="en-US" altLang="zh-CN" sz="10665" b="1" dirty="0" smtClean="0">
                <a:solidFill>
                  <a:schemeClr val="tx1"/>
                </a:solidFill>
              </a:rPr>
              <a:t>   </a:t>
            </a:r>
            <a:r>
              <a:rPr lang="en-US" altLang="zh-CN" sz="12800" b="1" dirty="0" smtClean="0">
                <a:solidFill>
                  <a:schemeClr val="tx1"/>
                </a:solidFill>
              </a:rPr>
              <a:t>3</a:t>
            </a:r>
            <a:r>
              <a:rPr lang="en-US" altLang="zh-CN" sz="12800" b="1" dirty="0">
                <a:solidFill>
                  <a:schemeClr val="tx1"/>
                </a:solidFill>
              </a:rPr>
              <a:t>. </a:t>
            </a:r>
            <a:r>
              <a:rPr lang="zh-CN" altLang="en-US" sz="12800" b="1" dirty="0">
                <a:solidFill>
                  <a:schemeClr val="tx1"/>
                </a:solidFill>
              </a:rPr>
              <a:t>为什么是“缺维护”</a:t>
            </a:r>
            <a:r>
              <a:rPr lang="zh-CN" altLang="en-US" sz="12800" b="1" dirty="0" smtClean="0">
                <a:solidFill>
                  <a:schemeClr val="tx1"/>
                </a:solidFill>
              </a:rPr>
              <a:t>？</a:t>
            </a:r>
            <a:endParaRPr lang="en-US" altLang="zh-CN" sz="12800" b="1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zh-CN" altLang="en-US" sz="11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</a:t>
            </a: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）专业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人才匮乏：农村普遍缺乏专业的电工，市电路灯线路复杂，一旦出现故障（如电缆被挖断、短路），没人会修，也没钱修，最后变成“死灯”</a:t>
            </a: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</a:t>
            </a:r>
            <a:endParaRPr lang="en-US" altLang="zh-CN" sz="11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zh-CN" altLang="en-US" sz="11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）光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伏的“傻瓜式”运维：光伏路灯结构简单（板子</a:t>
            </a:r>
            <a:r>
              <a:rPr lang="en-US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+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灯头</a:t>
            </a:r>
            <a:r>
              <a:rPr lang="en-US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+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电池），没有复杂的电缆线路。日常维护主要是擦灰（保持太阳能板透光率）和观察（看灯亮不亮</a:t>
            </a:r>
            <a:r>
              <a:rPr lang="zh-CN" altLang="en-US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）， 这是光伏路灯的极大优势。</a:t>
            </a:r>
            <a:endParaRPr lang="zh-CN" altLang="en-US" sz="11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24510" y="894080"/>
          <a:ext cx="9354185" cy="495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8275"/>
                <a:gridCol w="3730625"/>
                <a:gridCol w="2915285"/>
              </a:tblGrid>
              <a:tr h="7950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维度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    </a:t>
                      </a:r>
                      <a:r>
                        <a:rPr lang="zh-CN" altLang="en-US" sz="2400" dirty="0" smtClean="0"/>
                        <a:t>市电路灯（传统）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光伏路灯（推荐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991235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维修难度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zh-CN" altLang="en-US" sz="2400" dirty="0" smtClean="0"/>
                        <a:t>高：需专业电工、需开挖、</a:t>
                      </a:r>
                      <a:r>
                        <a:rPr lang="en-US" altLang="zh-CN" sz="2400" dirty="0" smtClean="0"/>
                        <a:t>   </a:t>
                      </a:r>
                      <a:r>
                        <a:rPr lang="zh-CN" altLang="en-US" sz="2400" dirty="0" smtClean="0"/>
                        <a:t>查线路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zh-CN" altLang="en-US" sz="2400" dirty="0" smtClean="0"/>
                        <a:t>高：需专业电工、需开挖、查线路</a:t>
                      </a:r>
                      <a:endParaRPr lang="zh-CN" altLang="en-US" sz="2400" dirty="0"/>
                    </a:p>
                  </a:txBody>
                  <a:tcPr/>
                </a:tc>
              </a:tr>
              <a:tr h="117221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维修成本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endParaRPr lang="zh-CN" altLang="en-US" dirty="0" smtClean="0"/>
                    </a:p>
                    <a:p>
                      <a:r>
                        <a:rPr lang="zh-CN" altLang="en-US" dirty="0" smtClean="0"/>
                        <a:t> 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zh-CN" altLang="en-US" sz="2400" dirty="0" smtClean="0"/>
                        <a:t>极高：人工</a:t>
                      </a:r>
                      <a:r>
                        <a:rPr lang="en-US" altLang="zh-CN" sz="2400" dirty="0" smtClean="0"/>
                        <a:t>+</a:t>
                      </a:r>
                      <a:r>
                        <a:rPr lang="zh-CN" altLang="en-US" sz="2400" dirty="0" smtClean="0"/>
                        <a:t>材料，动辄</a:t>
                      </a:r>
                      <a:r>
                        <a:rPr lang="en-US" altLang="zh-CN" sz="2400" dirty="0" smtClean="0"/>
                        <a:t>  </a:t>
                      </a:r>
                      <a:r>
                        <a:rPr lang="zh-CN" altLang="en-US" sz="2400" dirty="0" smtClean="0"/>
                        <a:t>上千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极低：模块化更换，几十到几百元搞定</a:t>
                      </a:r>
                      <a:endParaRPr lang="zh-CN" altLang="en-US" sz="2400" dirty="0"/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运维人才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en-US" altLang="zh-CN" dirty="0" smtClean="0"/>
                        <a:t>  </a:t>
                      </a:r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   </a:t>
                      </a:r>
                      <a:r>
                        <a:rPr lang="zh-CN" altLang="en-US" sz="2400" dirty="0" smtClean="0"/>
                        <a:t>依赖外部专业人员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村内可自理（简单培训即可）</a:t>
                      </a:r>
                      <a:endParaRPr lang="zh-CN" altLang="en-US" sz="2400" dirty="0"/>
                    </a:p>
                  </a:txBody>
                  <a:tcPr/>
                </a:tc>
              </a:tr>
              <a:tr h="991235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结果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坏了就烂尾，变成“死灯”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全生命周期免维护，亮灯率</a:t>
                      </a:r>
                      <a:r>
                        <a:rPr lang="en-US" altLang="zh-CN" sz="2400" dirty="0" smtClean="0"/>
                        <a:t>99%+</a:t>
                      </a:r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3"/>
          <p:cNvPicPr>
            <a:picLocks noGrp="1"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" t="918"/>
          <a:stretch>
            <a:fillRect/>
          </a:stretch>
        </p:blipFill>
        <p:spPr>
          <a:xfrm rot="5400000">
            <a:off x="2451100" y="-1383030"/>
            <a:ext cx="6746240" cy="97358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03275" y="882015"/>
            <a:ext cx="10796270" cy="530288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25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zh-CN" altLang="en-US" sz="128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痛点</a:t>
            </a:r>
            <a:r>
              <a:rPr lang="zh-CN" altLang="zh-CN" sz="128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一</a:t>
            </a:r>
            <a:r>
              <a:rPr lang="zh-CN" altLang="zh-CN" sz="128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、供电质量：电压不稳，末端</a:t>
            </a:r>
            <a:r>
              <a:rPr lang="en-US" altLang="zh-CN" sz="128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128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有灯不亮</a:t>
            </a:r>
            <a:r>
              <a:rPr lang="en-US" altLang="zh-CN" sz="128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</a:t>
            </a:r>
            <a:endParaRPr lang="zh-CN" altLang="zh-CN" sz="12800" b="1" dirty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农村电网基础相对薄弱，尤其是偏远村落，路灯常因电压问题无法正常工作。</a:t>
            </a:r>
            <a:endParaRPr lang="zh-CN" altLang="zh-CN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zh-CN" sz="11200" b="1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lang="zh-CN" altLang="en-US" sz="11200" b="1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sz="11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低电压</a:t>
            </a: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顽疾：农网供电半径长、线径细，用电高峰时末端电压可能低至</a:t>
            </a:r>
            <a:r>
              <a:rPr lang="en-US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140V-170V</a:t>
            </a: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，导致路灯启动困难、亮度不足，甚至频繁跳闸。</a:t>
            </a:r>
            <a:endParaRPr lang="zh-CN" altLang="zh-CN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 fontAlgn="base">
              <a:lnSpc>
                <a:spcPct val="100000"/>
              </a:lnSpc>
              <a:buNone/>
            </a:pP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</a:t>
            </a:r>
            <a:r>
              <a:rPr lang="zh-CN" altLang="en-US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sz="11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线路老化：老旧线路电阻大，电能损耗严重，直接影响了照明效果和灯具寿命。</a:t>
            </a:r>
            <a:endParaRPr lang="zh-CN" altLang="zh-CN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>
              <a:lnSpc>
                <a:spcPct val="150000"/>
              </a:lnSpc>
            </a:pPr>
            <a:endParaRPr lang="zh-CN" altLang="zh-CN" sz="11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94690" y="394335"/>
            <a:ext cx="10796270" cy="634682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fontAlgn="base">
              <a:buNone/>
            </a:pPr>
            <a:r>
              <a:rPr lang="zh-CN" altLang="en-US" sz="3335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痛点二、建设成本：电缆铺设“吞金”，施工复杂</a:t>
            </a:r>
            <a:endParaRPr lang="zh-CN" altLang="zh-CN" sz="3200" b="1" dirty="0">
              <a:solidFill>
                <a:schemeClr val="tx1"/>
              </a:solidFill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</a:endParaRPr>
          </a:p>
          <a:p>
            <a:pPr marL="0" indent="0" algn="l" fontAlgn="base">
              <a:buNone/>
            </a:pP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l" fontAlgn="base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相比太阳能路灯，市电路灯的前期投入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门槛</a:t>
            </a:r>
            <a:r>
              <a:rPr lang="zh-CN" altLang="en-US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高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l" fontAlgn="base">
              <a:buNone/>
            </a:pPr>
            <a:endParaRPr lang="zh-CN" altLang="zh-CN" sz="3200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l" fontAlgn="base">
              <a:buNone/>
            </a:pP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电缆与施工费：需开挖路面、铺设长距离电缆、设置专用变压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     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器，工程量和材料成本占大头。山区地形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复杂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l" fontAlgn="base">
              <a:buNone/>
            </a:pPr>
            <a:endParaRPr lang="zh-CN" altLang="zh-CN" sz="3200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algn="l" fontAlgn="base">
              <a:buNone/>
            </a:pP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配套升级压力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：若原有变压器容量不足，往往需要额外投资进行农网改造，否则无法承载新增路灯负荷。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algn="l"/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6405" y="882070"/>
            <a:ext cx="10796400" cy="4759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zh-CN" altLang="en-US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痛点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三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、运维资金：电费与维修的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无底洞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</a:t>
            </a:r>
            <a:endParaRPr lang="zh-CN" altLang="zh-CN" sz="3200" dirty="0">
              <a:solidFill>
                <a:schemeClr val="tx1"/>
              </a:solidFill>
            </a:endParaRPr>
          </a:p>
          <a:p>
            <a:pPr marL="0" indent="0" fontAlgn="base">
              <a:buNone/>
            </a:pP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buNone/>
            </a:pP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这是导致很多农村路灯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装得起、用不起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或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只装不修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sz="3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的根本原因。</a:t>
            </a: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</a:t>
            </a:r>
            <a:r>
              <a:rPr lang="zh-CN" altLang="en-US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电费负担重：村集体收入有限，部分村庄因交不起电费，被迫缩短亮灯时间（如只亮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2-3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小时）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或根本不亮。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 fontAlgn="base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lang="zh-CN" altLang="en-US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维修成本高：路灯损坏后，缺乏专业维修队伍，需外聘吊车等设备，维修一次成本高昂，导致故障路灯长期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失明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62255" y="285750"/>
            <a:ext cx="11816080" cy="22225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8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  </a:t>
            </a:r>
            <a:r>
              <a:rPr lang="zh-CN" altLang="en-US" sz="40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二、</a:t>
            </a:r>
            <a:r>
              <a:rPr lang="zh-CN" altLang="zh-CN" sz="40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为什么</a:t>
            </a:r>
            <a:r>
              <a:rPr lang="zh-CN" altLang="zh-CN" sz="40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光伏是农村的最优解？</a:t>
            </a:r>
            <a:r>
              <a:rPr lang="zh-CN" altLang="zh-CN" sz="4000" b="1" dirty="0">
                <a:solidFill>
                  <a:schemeClr val="tx1"/>
                </a:solidFill>
              </a:rPr>
              <a:t> </a:t>
            </a:r>
            <a:endParaRPr lang="zh-CN" altLang="zh-CN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</a:t>
            </a:r>
            <a:endParaRPr lang="en-US" altLang="zh-CN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道路照明面临的核心矛盾是：基础设施薄弱（电网覆盖差、线路长）与低运维需求（缺乏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专业电工）之间的矛盾。光伏路灯的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离网独立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特性恰好精准匹配了这一需求。</a:t>
            </a:r>
            <a:endParaRPr lang="zh-CN" altLang="zh-CN" dirty="0">
              <a:solidFill>
                <a:schemeClr val="tx1"/>
              </a:solidFill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86510" y="2508250"/>
          <a:ext cx="1037653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130"/>
                <a:gridCol w="4986655"/>
                <a:gridCol w="3714750"/>
              </a:tblGrid>
              <a:tr h="44640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传统市电路灯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光伏路灯</a:t>
                      </a:r>
                      <a:endParaRPr lang="zh-CN" alt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电网依赖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需铺设长距离电缆，变压器增容成本极高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零电缆</a:t>
                      </a:r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，独立发电，有光就能用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安装成本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2400" kern="0" dirty="0">
                          <a:effectLst/>
                          <a:cs typeface="宋体" panose="02010600030101010101" pitchFamily="2" charset="-122"/>
                        </a:rPr>
                        <a:t>综合造价约</a:t>
                      </a:r>
                      <a:r>
                        <a:rPr lang="en-US" sz="2400" kern="0" dirty="0">
                          <a:effectLst/>
                          <a:cs typeface="宋体" panose="02010600030101010101" pitchFamily="2" charset="-122"/>
                        </a:rPr>
                        <a:t> 3000-5000 </a:t>
                      </a:r>
                      <a:r>
                        <a:rPr lang="zh-CN" sz="2400" kern="0" dirty="0">
                          <a:effectLst/>
                          <a:cs typeface="宋体" panose="02010600030101010101" pitchFamily="2" charset="-122"/>
                        </a:rPr>
                        <a:t>元</a:t>
                      </a:r>
                      <a:r>
                        <a:rPr lang="en-US" sz="2400" kern="0" dirty="0">
                          <a:effectLst/>
                          <a:cs typeface="宋体" panose="02010600030101010101" pitchFamily="2" charset="-122"/>
                        </a:rPr>
                        <a:t>/</a:t>
                      </a:r>
                      <a:r>
                        <a:rPr lang="zh-CN" sz="2400" kern="0" dirty="0">
                          <a:effectLst/>
                          <a:cs typeface="宋体" panose="02010600030101010101" pitchFamily="2" charset="-122"/>
                        </a:rPr>
                        <a:t>套（含管线）</a:t>
                      </a:r>
                      <a:endParaRPr lang="zh-CN" sz="2400" kern="100" dirty="0">
                        <a:effectLst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综合造价约</a:t>
                      </a:r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 1500-2500 </a:t>
                      </a:r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元</a:t>
                      </a:r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/</a:t>
                      </a:r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套，</a:t>
                      </a:r>
                      <a:r>
                        <a:rPr lang="zh-CN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节省</a:t>
                      </a:r>
                      <a:r>
                        <a:rPr lang="en-US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 40% </a:t>
                      </a:r>
                      <a:r>
                        <a:rPr lang="zh-CN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以上</a:t>
                      </a:r>
                      <a:r>
                        <a:rPr lang="en-US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​</a:t>
                      </a:r>
                      <a:endParaRPr lang="en-US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后期运营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线路老化、被盗风险，需专业电工排查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模块化更换</a:t>
                      </a:r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，故障仅影响单盏灯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能源成本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  <a:p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长期支付电费，增加村集体负担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zh-CN" sz="2400" b="1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  <a:p>
                      <a:r>
                        <a:rPr lang="zh-CN" altLang="zh-CN" sz="2400" b="1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零电费</a:t>
                      </a:r>
                      <a:r>
                        <a:rPr lang="zh-CN" altLang="zh-CN" sz="2400" kern="1200" dirty="0" smtClean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，能源完全免费</a:t>
                      </a:r>
                      <a:endParaRPr lang="zh-CN" altLang="zh-CN" sz="2400" kern="1200" dirty="0" smtClean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86815" y="358140"/>
            <a:ext cx="10796270" cy="685863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3200" b="1" dirty="0" smtClean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indent="0">
              <a:buNone/>
            </a:pPr>
            <a:r>
              <a:rPr lang="zh-CN" altLang="en-US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三、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光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伏亮化的三大核心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优势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 </a:t>
            </a:r>
            <a:endParaRPr lang="zh-CN" altLang="zh-CN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1. 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极致的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去基建化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经济账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农村道路往往分布零散，若拉专线供电，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电缆和施工成本</a:t>
            </a: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（尤其是过路、过桥工程）往往比灯本身还贵。光伏路灯省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去了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变压器、配电柜、地下电缆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等全套供电系统，实现了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即装即用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，极大降低了初始投资门槛。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911970" y="3501445"/>
            <a:ext cx="10796400" cy="4759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3. 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政策与环保的双重驱动</a:t>
            </a:r>
            <a:r>
              <a:rPr lang="zh-CN" altLang="zh-CN" sz="3200" b="1" dirty="0">
                <a:solidFill>
                  <a:schemeClr val="tx1"/>
                </a:solidFill>
              </a:rPr>
              <a:t> </a:t>
            </a:r>
            <a:endParaRPr lang="zh-CN" altLang="zh-CN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光伏亮化项目高度契合国家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乡村振兴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与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双碳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战略。许多地区对此类项目有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专项资金补贴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或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以奖代补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政策。使用清洁能源也能改善农村能源结构，减少对燃煤发电的依赖，符合绿色发展的长远规划。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7975" y="394390"/>
            <a:ext cx="10796400" cy="4759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2. 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运维的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傻瓜式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容错机制 </a:t>
            </a:r>
            <a:endParaRPr lang="zh-CN" altLang="zh-CN" sz="3200" dirty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农村缺乏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24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小时待命的维修队伍。传统路灯若一处线路故障，可能导致整条路甚至全镇路灯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失明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，排查极其困难。光伏路灯是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独立的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细胞单元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，一盏灯坏了不影响其他灯，且故障通常只需更换电池板或控制器，普通村民经过简单培训即可操作，极大提升了系统的可靠性。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27685" y="313055"/>
            <a:ext cx="11664315" cy="669353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四</a:t>
            </a:r>
            <a:r>
              <a:rPr lang="zh-CN" altLang="zh-CN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、 </a:t>
            </a:r>
            <a:r>
              <a:rPr lang="zh-CN" altLang="zh-CN" sz="36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武汉及湖北地区的特殊适用性</a:t>
            </a:r>
            <a:r>
              <a:rPr lang="zh-CN" altLang="zh-CN" sz="3600" b="1" dirty="0">
                <a:solidFill>
                  <a:schemeClr val="tx1"/>
                </a:solidFill>
              </a:rPr>
              <a:t> </a:t>
            </a:r>
            <a:endParaRPr lang="zh-CN" altLang="zh-CN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CN" altLang="zh-CN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结合武汉市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地域特点，光伏路灯还有两个额外优势：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气候适配性：湖北年日照时数约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1200-2000 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小时，属于太阳能资源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可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利用区</a:t>
            </a:r>
            <a:r>
              <a:rPr lang="en-US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。虽然不如西北地区丰富，但足以支撑道路照明（每天亮灯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6-8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小时）。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防汛应急能力：武汉夏季多暴雨，传统电路存在漏电安全隐患。光伏路灯采用超低压直流供电（通常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12V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或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24V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），即使灯杆被水浸泡也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绝对安全，无触电风险。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81660" y="4743450"/>
            <a:ext cx="10434955" cy="19735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fontAlgn="auto">
              <a:lnSpc>
                <a:spcPct val="150000"/>
              </a:lnSpc>
            </a:pPr>
            <a:r>
              <a:rPr lang="zh-CN" altLang="zh-CN" sz="32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措施</a:t>
            </a:r>
            <a:r>
              <a:rPr lang="zh-CN" altLang="zh-CN" sz="27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</a:t>
            </a:r>
            <a:r>
              <a:rPr lang="zh-CN" altLang="zh-CN" sz="27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在项目规划时，务必选择锂电池（寿命5-8年）并适当加大电池容量，虽然初始投入稍高，但能避免后期频繁更换电池的麻烦，</a:t>
            </a:r>
            <a:endParaRPr lang="zh-CN" altLang="zh-CN" sz="27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zh-CN" sz="27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真正做到“省心省钱”。</a:t>
            </a:r>
            <a:br>
              <a:rPr lang="zh-CN" altLang="zh-CN" sz="27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r>
              <a:rPr lang="zh-CN" altLang="zh-CN" sz="27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 </a:t>
            </a:r>
            <a:br>
              <a:rPr lang="zh-CN" altLang="zh-CN" sz="27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zh-CN" sz="21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215265" y="200025"/>
            <a:ext cx="10801350" cy="3956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   </a:t>
            </a:r>
            <a:r>
              <a:rPr lang="zh-CN" altLang="en-US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五、</a:t>
            </a:r>
            <a:r>
              <a:rPr lang="zh-CN" altLang="zh-CN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农村</a:t>
            </a:r>
            <a:r>
              <a:rPr lang="zh-CN" altLang="zh-CN" sz="36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光伏路灯</a:t>
            </a:r>
            <a:r>
              <a:rPr lang="zh-CN" altLang="zh-CN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的</a:t>
            </a:r>
            <a:r>
              <a:rPr lang="zh-CN" altLang="en-US" sz="36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缺点及应对措施</a:t>
            </a:r>
            <a:endParaRPr lang="zh-CN" altLang="zh-CN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光伏路灯并非完美，其最大的短板在于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储能系统（电池）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1.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寿命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错配：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LED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灯珠寿命可达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10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年，但普通铅酸电池寿命仅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2-3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年，是后期主要的更换成本。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en-US" altLang="zh-CN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</a:t>
            </a:r>
            <a:r>
              <a:rPr lang="en-US" altLang="zh-CN" b="1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.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阴雨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天焦虑：需根据当地连续阴雨天历史数据（如武汉梅雨季）配置足够的电池容量，否则会出现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有灯不亮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的情况。</a:t>
            </a:r>
            <a:endParaRPr lang="zh-CN" altLang="zh-CN" sz="1600" dirty="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228340" y="267335"/>
            <a:ext cx="6407785" cy="13258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 smtClean="0">
                <a:solidFill>
                  <a:srgbClr val="7030A0"/>
                </a:solidFill>
                <a:hlinkClick r:id="rId2"/>
              </a:rPr>
              <a:t>锂离子电池视频（点击</a:t>
            </a:r>
            <a:r>
              <a:rPr lang="zh-CN" altLang="en-US" sz="3600" dirty="0" smtClean="0">
                <a:solidFill>
                  <a:srgbClr val="7030A0"/>
                </a:solidFill>
                <a:hlinkClick r:id="rId2"/>
              </a:rPr>
              <a:t>观看）</a:t>
            </a:r>
            <a:endParaRPr lang="zh-CN" altLang="en-US" sz="3600" dirty="0" smtClean="0">
              <a:solidFill>
                <a:srgbClr val="7030A0"/>
              </a:solidFill>
              <a:hlinkClick r:id="rId2"/>
            </a:endParaRPr>
          </a:p>
        </p:txBody>
      </p:sp>
      <p:pic>
        <p:nvPicPr>
          <p:cNvPr id="3" name="内容占位符 3"/>
          <p:cNvPicPr>
            <a:picLocks noGrp="1"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2" r="23176" b="19147"/>
          <a:stretch>
            <a:fillRect/>
          </a:stretch>
        </p:blipFill>
        <p:spPr>
          <a:xfrm>
            <a:off x="838200" y="1798320"/>
            <a:ext cx="5273040" cy="4634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0" t="28573" r="30168" b="18940"/>
          <a:stretch>
            <a:fillRect/>
          </a:stretch>
        </p:blipFill>
        <p:spPr>
          <a:xfrm>
            <a:off x="6715760" y="1798320"/>
            <a:ext cx="4703445" cy="48196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03225" y="114300"/>
            <a:ext cx="10796270" cy="522668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3</a:t>
            </a:r>
            <a:r>
              <a:rPr lang="en-US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.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产品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水土不服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与质量参差 </a:t>
            </a:r>
            <a:endParaRPr lang="zh-CN" altLang="zh-CN" sz="3200" dirty="0">
              <a:solidFill>
                <a:schemeClr val="tx1"/>
              </a:solidFill>
              <a:latin typeface="等线 Light" panose="02010600030101010101" charset="-122"/>
              <a:ea typeface="等线 Light" panose="02010600030101010101" charset="-122"/>
              <a:cs typeface="等线 Light" panose="02010600030101010101" charset="-122"/>
            </a:endParaRPr>
          </a:p>
          <a:p>
            <a:pPr marL="0" lvl="0" indent="0"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气候适配性差：湖北梅雨季节长，若配置的电池容量不足或太阳能板效率低，易出现连续阴雨天</a:t>
            </a:r>
            <a:r>
              <a:rPr lang="en-US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熄火</a:t>
            </a:r>
            <a:r>
              <a:rPr lang="en-US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现象。</a:t>
            </a:r>
            <a:endParaRPr lang="zh-CN" altLang="zh-CN" sz="24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低价中标陷阱：部分项目为压成本选用劣质电池和控制器，导致故障率高，严重损害了光伏路灯的口碑。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03225" y="2363470"/>
            <a:ext cx="10796270" cy="251079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4</a:t>
            </a:r>
            <a:r>
              <a:rPr lang="en-US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.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技术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标准与回收体系缺失 </a:t>
            </a:r>
            <a:endParaRPr lang="zh-CN" altLang="zh-CN" sz="3200" dirty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lvl="0" indent="0"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缺乏统一标准：不同厂家配件不通用，维修时</a:t>
            </a:r>
            <a:r>
              <a:rPr lang="en-US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拆东墙补西墙</a:t>
            </a:r>
            <a:r>
              <a:rPr lang="en-US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。缺乏针对农村环境的防潮、防雷、防盗（电池）设计规范。</a:t>
            </a:r>
            <a:endParaRPr lang="zh-CN" altLang="zh-CN" sz="24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环保隐患：铅酸电池退役后，农村缺乏规范的回收渠道，随意丢弃存在土壤污染风险。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306070" y="4526280"/>
            <a:ext cx="10796270" cy="371602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b="1" dirty="0">
                <a:solidFill>
                  <a:schemeClr val="tx1"/>
                </a:solidFill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5</a:t>
            </a:r>
            <a:r>
              <a:rPr lang="en-US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.</a:t>
            </a:r>
            <a:r>
              <a:rPr lang="zh-CN" altLang="zh-CN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资金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与规划短板 </a:t>
            </a:r>
            <a:endParaRPr lang="zh-CN" altLang="zh-CN" sz="3200" dirty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lvl="0" algn="l">
              <a:buClrTx/>
              <a:buSzTx/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资金来源单一：过度依赖财政补贴，缺乏市场化运营机制。</a:t>
            </a:r>
            <a:endParaRPr lang="zh-CN" altLang="zh-CN" sz="24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algn="l">
              <a:buClrTx/>
              <a:buSzTx/>
              <a:buNone/>
            </a:pPr>
            <a:r>
              <a:rPr lang="zh-CN" altLang="zh-CN" sz="24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规划不科学：存在“为了装灯而装灯”现象，选址不当（树木遮挡）、间距不合理，导致照明效果大打折扣。</a:t>
            </a:r>
            <a:endParaRPr lang="zh-CN" altLang="zh-CN" sz="24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algn="l">
              <a:buClrTx/>
              <a:buSzTx/>
            </a:pPr>
            <a:endParaRPr lang="zh-CN" altLang="zh-CN" sz="24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/>
          <p:nvPr>
            <p:ph type="title"/>
            <p:custDataLst>
              <p:tags r:id="rId1"/>
            </p:custDataLst>
          </p:nvPr>
        </p:nvSpPr>
        <p:spPr>
          <a:xfrm>
            <a:off x="332740" y="798195"/>
            <a:ext cx="10800080" cy="3110230"/>
          </a:xfrm>
        </p:spPr>
        <p:txBody>
          <a:bodyPr>
            <a:normAutofit fontScale="90000"/>
          </a:bodyPr>
          <a:p>
            <a:r>
              <a:rPr lang="en-US" altLang="zh-CN">
                <a:latin typeface="方正可爱得可爱" panose="02010600010101010101" charset="-122"/>
                <a:ea typeface="方正可爱得可爱" panose="02010600010101010101" charset="-122"/>
                <a:cs typeface="方正仿宋_GB2312" panose="02000000000000000000" charset="-122"/>
              </a:rPr>
              <a:t>      </a:t>
            </a:r>
            <a:br>
              <a:rPr lang="en-US" altLang="zh-CN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</a:br>
            <a:r>
              <a:rPr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（</a:t>
            </a:r>
            <a:r>
              <a:rPr lang="en-US" altLang="zh-CN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1</a:t>
            </a:r>
            <a:r>
              <a:rPr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）</a:t>
            </a:r>
            <a:r>
              <a:rPr lang="zh-CN" altLang="en-US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重金属铅（核心污染物）</a:t>
            </a:r>
            <a:br>
              <a:rPr lang="zh-CN" altLang="en-US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br>
              <a:rPr lang="en-US" altLang="zh-CN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r>
              <a:rPr lang="zh-CN" altLang="en-US" sz="280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特性：铅是不可降解的重金属，进入土壤后会长期残留，并通过雨水冲刷渗透至地下水，或通过农作物富集进入食物链。</a:t>
            </a:r>
            <a:br>
              <a:rPr lang="zh-CN" altLang="en-US" sz="280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br>
              <a:rPr lang="en-US" altLang="zh-CN" sz="280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r>
              <a:rPr lang="zh-CN" altLang="en-US" sz="280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危害：铅中毒主要损害人体神经系统（尤其是儿童智力发育）、造血系统和肾脏，且具有累积效应</a:t>
            </a:r>
            <a:r>
              <a:rPr lang="en-US" altLang="zh-CN" sz="2800"/>
              <a:t>。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1145540" y="312420"/>
            <a:ext cx="6096000" cy="746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600" b="1" spc="300" dirty="0">
                <a:ln>
                  <a:noFill/>
                  <a:prstDash val="sysDot"/>
                </a:ln>
                <a:solidFill>
                  <a:schemeClr val="accent1"/>
                </a:solidFill>
                <a:latin typeface="方正可爱得可爱" panose="02010600010101010101" charset="-122"/>
                <a:ea typeface="方正可爱得可爱" panose="02010600010101010101" charset="-122"/>
                <a:cs typeface="方正仿宋_GB2312" panose="02000000000000000000" charset="-122"/>
                <a:sym typeface="+mn-ea"/>
              </a:rPr>
              <a:t>铅蓄电池的污染风险</a:t>
            </a:r>
            <a:br>
              <a:rPr lang="en-US" altLang="zh-CN" sz="3200" b="1" spc="300" dirty="0">
                <a:ln>
                  <a:noFill/>
                  <a:prstDash val="sysDot"/>
                </a:ln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  <a:sym typeface="+mn-ea"/>
              </a:rPr>
            </a:br>
            <a:endParaRPr lang="en-US" altLang="zh-CN" sz="3200" b="1" spc="300" dirty="0">
              <a:ln>
                <a:noFill/>
                <a:prstDash val="sysDot"/>
              </a:ln>
              <a:solidFill>
                <a:schemeClr val="accent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154305" y="3908425"/>
            <a:ext cx="11882755" cy="4759325"/>
          </a:xfrm>
        </p:spPr>
        <p:txBody>
          <a:bodyPr>
            <a:normAutofit/>
          </a:bodyPr>
          <a:p>
            <a:pPr marL="0" indent="0">
              <a:buNone/>
            </a:pPr>
            <a:r>
              <a:rPr sz="3200" b="1" spc="30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（2）</a:t>
            </a:r>
            <a:r>
              <a:rPr lang="zh-CN" altLang="en-US" sz="3200" b="1" spc="30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强酸电解液</a:t>
            </a:r>
            <a:endParaRPr lang="zh-CN" altLang="en-US" sz="3200" b="1" spc="300">
              <a:solidFill>
                <a:schemeClr val="accent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indent="0">
              <a:buNone/>
            </a:pPr>
            <a:r>
              <a:rPr lang="zh-CN" altLang="en-US" sz="2800" b="1" spc="300">
                <a:solidFill>
                  <a:schemeClr val="accent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特性：电池中的稀硫酸具有强腐蚀性。</a:t>
            </a:r>
            <a:endParaRPr lang="zh-CN" altLang="en-US" sz="2800" b="1" spc="300">
              <a:solidFill>
                <a:schemeClr val="accent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en-US" sz="2800" b="1" spc="300">
                <a:solidFill>
                  <a:schemeClr val="accent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危害：泄漏后会急剧改变土壤的</a:t>
            </a:r>
            <a:r>
              <a:rPr sz="2800" b="1" spc="300">
                <a:solidFill>
                  <a:schemeClr val="accent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pH</a:t>
            </a:r>
            <a:r>
              <a:rPr lang="zh-CN" altLang="en-US" sz="2800" b="1" spc="300">
                <a:solidFill>
                  <a:schemeClr val="accent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值，破坏土壤结构，导致土壤板结、肥力丧失，并杀死土壤中的有益微生物，直接导致农作物死亡</a:t>
            </a:r>
            <a:endParaRPr lang="zh-CN" altLang="en-US" sz="2800" b="1" spc="300">
              <a:solidFill>
                <a:schemeClr val="accent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en-US" altLang="zh-CN" sz="280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en-US" altLang="zh-CN" sz="280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18490" y="1468120"/>
            <a:ext cx="10796270" cy="392239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>
                <a:solidFill>
                  <a:schemeClr val="accent1"/>
                </a:solidFill>
              </a:rPr>
              <a:t>1</a:t>
            </a:r>
            <a:r>
              <a:rPr lang="zh-CN" altLang="en-US" sz="3200" dirty="0" smtClean="0">
                <a:solidFill>
                  <a:schemeClr val="accent1"/>
                </a:solidFill>
              </a:rPr>
              <a:t>、</a:t>
            </a:r>
            <a:r>
              <a:rPr lang="zh-CN" altLang="en-US" sz="3200" dirty="0">
                <a:solidFill>
                  <a:schemeClr val="accent1"/>
                </a:solidFill>
              </a:rPr>
              <a:t>政策定调：从“单点示范”走向“整村推进”</a:t>
            </a:r>
            <a:r>
              <a:rPr lang="zh-CN" altLang="en-US" sz="2800" dirty="0">
                <a:solidFill>
                  <a:schemeClr val="accent1"/>
                </a:solidFill>
              </a:rPr>
              <a:t> </a:t>
            </a:r>
            <a:br>
              <a:rPr lang="zh-CN" altLang="en-US" sz="2800" dirty="0">
                <a:solidFill>
                  <a:schemeClr val="tx1"/>
                </a:solidFill>
              </a:rPr>
            </a:br>
            <a:endParaRPr lang="zh-CN" altLang="en-US" sz="2800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国家层面已明确将农村光伏视为乡村振兴的“金色抓手”，政策导向从单纯装机增长转向规范化、高质量发展。</a:t>
            </a:r>
            <a:b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en-US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70" y="631780"/>
            <a:ext cx="10800000" cy="720000"/>
          </a:xfr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rmAutofit/>
          </a:bodyPr>
          <a:lstStyle/>
          <a:p>
            <a:pPr lvl="0" algn="l">
              <a:buClrTx/>
              <a:buSzTx/>
              <a:buFontTx/>
            </a:pPr>
            <a:r>
              <a:rPr sz="360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  <a:sym typeface="+mn-ea"/>
              </a:rPr>
              <a:t>六.</a:t>
            </a:r>
            <a:r>
              <a:rPr sz="360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  <a:sym typeface="+mn-ea"/>
              </a:rPr>
              <a:t>农村光伏亮化的前景展望</a:t>
            </a:r>
            <a:endParaRPr sz="3600"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53160" y="782320"/>
          <a:ext cx="10515600" cy="559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747770"/>
                <a:gridCol w="3262630"/>
              </a:tblGrid>
              <a:tr h="755015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政策动向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核心解读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对路灯项目的利好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  <a:tr h="1751330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“千家万户沐光行动”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国家能源局重点工程，鼓励利用农户屋顶、村集体建筑发展光伏，强调“就近消纳”。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路灯作为公共基础设施，是“沐光行动”最直观的落地载体，易申请专项资金。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  <a:tr h="1751965">
                <a:tc>
                  <a:txBody>
                    <a:bodyPr/>
                    <a:lstStyle/>
                    <a:p>
                      <a:endParaRPr lang="en-US" altLang="zh-CN" sz="2400" dirty="0" smtClean="0"/>
                    </a:p>
                    <a:p>
                      <a:r>
                        <a:rPr lang="en-US" altLang="zh-CN" sz="2400" dirty="0" smtClean="0"/>
                        <a:t>《</a:t>
                      </a:r>
                      <a:r>
                        <a:rPr lang="zh-CN" altLang="en-US" sz="2400" dirty="0" smtClean="0"/>
                        <a:t>分布式光伏发电开发建设管理办法</a:t>
                      </a:r>
                      <a:r>
                        <a:rPr lang="en-US" altLang="zh-CN" sz="2400" dirty="0" smtClean="0"/>
                        <a:t>》​ (2025)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规范备案、接入流程，明确“谁投资、谁负责”的运维责任。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为村集体投资路灯项目提供了明确的政策依据，降低了合规风险。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  <a:tr h="1339215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农村电网巩固提升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中央预算内投资支持农网改造，提升新能源承载力。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解决了“有电送不出”的痛点，为未来路灯接入微电网打下基础。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42290" y="207645"/>
            <a:ext cx="10615930" cy="200914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2</a:t>
            </a:r>
            <a:r>
              <a:rPr lang="en-US" altLang="zh-CN" sz="3600" b="1" dirty="0" smtClean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.</a:t>
            </a:r>
            <a:r>
              <a:rPr lang="zh-CN" altLang="zh-CN" sz="3600" b="1" dirty="0" smtClean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场景</a:t>
            </a:r>
            <a:r>
              <a:rPr lang="zh-CN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进化：路灯从</a:t>
            </a:r>
            <a:r>
              <a:rPr lang="en-US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照明</a:t>
            </a:r>
            <a:r>
              <a:rPr lang="en-US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</a:t>
            </a:r>
            <a:r>
              <a:rPr lang="zh-CN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升级为</a:t>
            </a:r>
            <a:r>
              <a:rPr lang="en-US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“</a:t>
            </a:r>
            <a:r>
              <a:rPr lang="zh-CN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能源节点</a:t>
            </a:r>
            <a:r>
              <a:rPr lang="en-US" altLang="zh-CN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” </a:t>
            </a:r>
            <a:endParaRPr lang="zh-CN" altLang="zh-CN" sz="3600" b="1" dirty="0">
              <a:solidFill>
                <a:schemeClr val="accent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indent="0">
              <a:buNone/>
            </a:pP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</a:rPr>
              <a:t>未来的农村光伏路灯，将不再是孤立的照明点，而是乡村能源互联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</a:rPr>
              <a:t>网的末梢神经。</a:t>
            </a: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</a:endParaRPr>
          </a:p>
          <a:p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2" name="内容占位符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31570" y="2217420"/>
            <a:ext cx="10775315" cy="451104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3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CN" altLang="en-US" sz="3200" b="1" dirty="0" smtClean="0">
                <a:solidFill>
                  <a:schemeClr val="tx1"/>
                </a:solidFill>
              </a:rPr>
              <a:t>（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1</a:t>
            </a:r>
            <a:r>
              <a:rPr lang="zh-CN" altLang="en-US" sz="3200" b="1" dirty="0" smtClean="0">
                <a:solidFill>
                  <a:schemeClr val="tx1"/>
                </a:solidFill>
              </a:rPr>
              <a:t>）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</a:rPr>
              <a:t>“</a:t>
            </a:r>
            <a:r>
              <a:rPr lang="zh-CN" altLang="zh-CN" sz="3200" b="1" dirty="0">
                <a:solidFill>
                  <a:schemeClr val="tx1"/>
                </a:solidFill>
              </a:rPr>
              <a:t>光伏</a:t>
            </a:r>
            <a:r>
              <a:rPr lang="en-US" altLang="zh-CN" sz="3200" b="1" dirty="0">
                <a:solidFill>
                  <a:schemeClr val="tx1"/>
                </a:solidFill>
              </a:rPr>
              <a:t>+”</a:t>
            </a:r>
            <a:r>
              <a:rPr lang="zh-CN" altLang="zh-CN" sz="3200" b="1" dirty="0">
                <a:solidFill>
                  <a:schemeClr val="tx1"/>
                </a:solidFill>
              </a:rPr>
              <a:t>多功能</a:t>
            </a:r>
            <a:r>
              <a:rPr lang="zh-CN" altLang="zh-CN" sz="3200" b="1" dirty="0" smtClean="0">
                <a:solidFill>
                  <a:schemeClr val="tx1"/>
                </a:solidFill>
              </a:rPr>
              <a:t>集成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 </a:t>
            </a:r>
            <a:endParaRPr lang="zh-CN" altLang="zh-CN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结合武汉及周边农村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的</a:t>
            </a: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特点</a:t>
            </a:r>
            <a:r>
              <a:rPr lang="zh-CN" altLang="zh-CN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路灯可扩展为：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安防节点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：集成摄像头、应急广播（利用光伏电力）。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便民节点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：集成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USB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充电口、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Wi-Fi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热点（解决农村信号死角）。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环境监测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：集成气象站（监测温度、湿度、风速）。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89965" y="771525"/>
          <a:ext cx="10515600" cy="5687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593975"/>
                <a:gridCol w="2663825"/>
              </a:tblGrid>
              <a:tr h="579755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集成类型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具体功能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dirty="0" smtClean="0"/>
                        <a:t>	</a:t>
                      </a:r>
                      <a:r>
                        <a:rPr lang="zh-CN" altLang="en-US" sz="2400" dirty="0" smtClean="0"/>
                        <a:t>解决痛点</a:t>
                      </a:r>
                      <a:endParaRPr lang="zh-CN" altLang="en-US" sz="2400" dirty="0" smtClean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适用位置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  <a:tr h="1045210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endParaRPr lang="zh-CN" alt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 smtClean="0">
                          <a:solidFill>
                            <a:schemeClr val="tx1"/>
                          </a:solidFill>
                        </a:rPr>
                        <a:t>光伏 + 安防监控</a:t>
                      </a:r>
                      <a:endParaRPr lang="zh-CN" altLang="en-US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zh-CN" altLang="en-US" sz="2400" dirty="0" smtClean="0"/>
                        <a:t>摄像头、人体感应器、应急广播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农村治安盲区、秸秆禁烧宣传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dirty="0" smtClean="0"/>
                        <a:t>村口、主干道交叉口</a:t>
                      </a:r>
                      <a:endParaRPr lang="zh-CN" altLang="en-US" sz="2400" dirty="0" smtClean="0"/>
                    </a:p>
                  </a:txBody>
                  <a:tcPr marL="112667" marR="112667"/>
                </a:tc>
              </a:tr>
              <a:tr h="1508760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光伏 </a:t>
                      </a:r>
                      <a:r>
                        <a:rPr lang="en-US" altLang="zh-CN" sz="2400" dirty="0" smtClean="0"/>
                        <a:t>+ </a:t>
                      </a:r>
                      <a:r>
                        <a:rPr lang="zh-CN" altLang="en-US" sz="2400" dirty="0" smtClean="0"/>
                        <a:t>信息发布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en-US" altLang="zh-CN" sz="2400" dirty="0" smtClean="0"/>
                        <a:t>LED</a:t>
                      </a:r>
                      <a:r>
                        <a:rPr lang="zh-CN" altLang="en-US" sz="2400" dirty="0" smtClean="0"/>
                        <a:t>显示屏（滚动字幕）、广播喇叭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政策宣传、通知下发、气象预警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村委会门口、广场</a:t>
                      </a:r>
                      <a:endParaRPr lang="zh-CN" altLang="en-US" sz="2400" dirty="0"/>
                    </a:p>
                  </a:txBody>
                  <a:tcPr marL="112667" marR="112667"/>
                </a:tc>
              </a:tr>
              <a:tr h="1044575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光伏 </a:t>
                      </a:r>
                      <a:r>
                        <a:rPr lang="en-US" altLang="zh-CN" sz="2400" dirty="0" smtClean="0"/>
                        <a:t>+ </a:t>
                      </a:r>
                      <a:r>
                        <a:rPr lang="zh-CN" altLang="en-US" sz="2400" dirty="0" smtClean="0"/>
                        <a:t>便民服务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​</a:t>
                      </a:r>
                      <a:r>
                        <a:rPr lang="en-US" altLang="zh-CN" dirty="0" smtClean="0"/>
                        <a:t>USB</a:t>
                      </a:r>
                      <a:r>
                        <a:rPr lang="zh-CN" altLang="en-US" dirty="0" smtClean="0"/>
                        <a:t>手机充电口、电动车充电桩、自动售货机</a:t>
                      </a:r>
                      <a:endParaRPr lang="zh-CN" altLang="en-US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村民夜间充电难、电动车续航焦虑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村内聚集点、小卖部旁</a:t>
                      </a:r>
                      <a:endParaRPr lang="zh-CN" altLang="en-US" sz="2400" dirty="0" smtClean="0"/>
                    </a:p>
                  </a:txBody>
                  <a:tcPr marL="112667" marR="112667"/>
                </a:tc>
              </a:tr>
              <a:tr h="1508760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光伏 </a:t>
                      </a:r>
                      <a:r>
                        <a:rPr lang="en-US" altLang="zh-CN" sz="2400" dirty="0" smtClean="0"/>
                        <a:t>+ </a:t>
                      </a:r>
                      <a:r>
                        <a:rPr lang="zh-CN" altLang="en-US" sz="2400" dirty="0" smtClean="0"/>
                        <a:t>气象环境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微型气象站（温湿度、</a:t>
                      </a:r>
                      <a:r>
                        <a:rPr lang="en-US" altLang="zh-CN" sz="2400" dirty="0" smtClean="0"/>
                        <a:t>PM2.5</a:t>
                      </a:r>
                      <a:r>
                        <a:rPr lang="zh-CN" altLang="en-US" sz="2400" dirty="0" smtClean="0"/>
                        <a:t>、雨量监测）</a:t>
                      </a:r>
                      <a:endParaRPr lang="zh-CN" altLang="en-US" sz="2400" dirty="0" smtClean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农业生产指导、防汛抗旱预警</a:t>
                      </a:r>
                      <a:endParaRPr lang="zh-CN" altLang="en-US" sz="2400" dirty="0"/>
                    </a:p>
                  </a:txBody>
                  <a:tcPr marL="112667" marR="112667"/>
                </a:tc>
                <a:tc>
                  <a:txBody>
                    <a:bodyPr/>
                    <a:lstStyle/>
                    <a:p>
                      <a:endParaRPr lang="zh-CN" altLang="en-US" sz="2400" smtClean="0"/>
                    </a:p>
                    <a:p>
                      <a:r>
                        <a:rPr lang="zh-CN" altLang="en-US" sz="2400" smtClean="0"/>
                        <a:t>农田边缘、水库大坝</a:t>
                      </a:r>
                      <a:endParaRPr lang="zh-CN" altLang="en-US" sz="2400"/>
                    </a:p>
                  </a:txBody>
                  <a:tcPr marL="112667" marR="112667"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64625" y="1494845"/>
            <a:ext cx="10796400" cy="47592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（</a:t>
            </a:r>
            <a:r>
              <a:rPr lang="en-US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2</a:t>
            </a:r>
            <a:r>
              <a:rPr lang="zh-CN" altLang="en-US" sz="3200" b="1" dirty="0" smtClean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）</a:t>
            </a:r>
            <a:r>
              <a:rPr lang="zh-CN" altLang="zh-CN" sz="3200" b="1" dirty="0">
                <a:solidFill>
                  <a:schemeClr val="tx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微电网与储能联动 </a:t>
            </a:r>
            <a:endParaRPr lang="zh-CN" altLang="zh-CN" sz="3200" dirty="0">
              <a:solidFill>
                <a:schemeClr val="tx1"/>
              </a:solidFill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日间储能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：白天光伏富余电力存入路灯电池，夜间供家庭小功率电器使用（如庭院灯、手机充电）。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endParaRPr lang="zh-CN" altLang="zh-CN" b="1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lvl="0" indent="0">
              <a:buNone/>
            </a:pPr>
            <a:r>
              <a:rPr lang="zh-CN" altLang="zh-CN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应急保障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：在极端天气导致大电网断电时，路灯可作为村庄的应急电源（</a:t>
            </a:r>
            <a:r>
              <a:rPr lang="en-US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V2G</a:t>
            </a:r>
            <a:r>
              <a:rPr lang="zh-CN" altLang="zh-CN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理念下沉）。</a:t>
            </a:r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977265" y="-74930"/>
            <a:ext cx="10515600" cy="511175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32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3</a:t>
            </a:r>
            <a:r>
              <a:rPr lang="zh-CN" altLang="en-US" sz="3200" b="1" dirty="0" smtClean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、</a:t>
            </a:r>
            <a:r>
              <a:rPr lang="zh-CN" altLang="en-US" sz="36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模式创新：从“政府买单”到“自我造血”</a:t>
            </a:r>
            <a:r>
              <a:rPr lang="zh-CN" altLang="en-US" sz="3200" b="1" dirty="0">
                <a:solidFill>
                  <a:schemeClr val="accent1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 </a:t>
            </a:r>
            <a:endParaRPr lang="zh-CN" altLang="en-US" sz="2400" dirty="0">
              <a:solidFill>
                <a:schemeClr val="accent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针对之前提到的“运维难、资金难”痛点，未来趋势是市场化运营。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238885" y="1974215"/>
          <a:ext cx="10253980" cy="4362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6970"/>
                <a:gridCol w="3404870"/>
                <a:gridCol w="4422140"/>
              </a:tblGrid>
              <a:tr h="605155"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     </a:t>
                      </a:r>
                      <a:r>
                        <a:rPr lang="zh-CN" altLang="en-US" sz="2400" dirty="0" smtClean="0"/>
                        <a:t>模式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         </a:t>
                      </a:r>
                      <a:r>
                        <a:rPr lang="zh-CN" altLang="en-US" sz="2400" dirty="0" smtClean="0"/>
                        <a:t>运作逻辑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          </a:t>
                      </a:r>
                      <a:r>
                        <a:rPr lang="zh-CN" altLang="en-US" sz="2400" dirty="0" smtClean="0"/>
                        <a:t>适用场景</a:t>
                      </a:r>
                      <a:endParaRPr lang="zh-CN" altLang="en-US" sz="2400" dirty="0"/>
                    </a:p>
                  </a:txBody>
                  <a:tcPr/>
                </a:tc>
              </a:tr>
              <a:tr h="1197610"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           EMC</a:t>
                      </a:r>
                      <a:endParaRPr lang="en-US" altLang="zh-CN" sz="2400" dirty="0" smtClean="0"/>
                    </a:p>
                    <a:p>
                      <a:r>
                        <a:rPr lang="zh-CN" altLang="en-US" sz="2400" dirty="0" smtClean="0"/>
                        <a:t>（合同能源管理）</a:t>
                      </a:r>
                      <a:r>
                        <a:rPr lang="zh-CN" altLang="en-US" dirty="0" smtClean="0"/>
                        <a:t>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企业投资建设</a:t>
                      </a:r>
                      <a:r>
                        <a:rPr lang="en-US" altLang="zh-CN" sz="2400" dirty="0" smtClean="0"/>
                        <a:t>+</a:t>
                      </a:r>
                      <a:r>
                        <a:rPr lang="zh-CN" altLang="en-US" sz="2400" dirty="0" smtClean="0"/>
                        <a:t>运维，村集体用节省的电费分期支付。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适合有一定集体经济收入、想减轻初投压力的村庄。</a:t>
                      </a:r>
                      <a:endParaRPr lang="zh-CN" altLang="en-US" sz="2400" dirty="0" smtClean="0"/>
                    </a:p>
                  </a:txBody>
                  <a:tcPr/>
                </a:tc>
              </a:tr>
              <a:tr h="1360805">
                <a:tc>
                  <a:txBody>
                    <a:bodyPr/>
                    <a:lstStyle/>
                    <a:p>
                      <a:endParaRPr lang="zh-CN" altLang="en-US" sz="2400" dirty="0" smtClean="0"/>
                    </a:p>
                    <a:p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   </a:t>
                      </a:r>
                      <a:r>
                        <a:rPr lang="zh-CN" altLang="en-US" sz="2400" dirty="0" smtClean="0"/>
                        <a:t>碳普惠交易​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光伏路灯的碳减排量可量化，进入碳市场交易，收益反哺村集体。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适合有绿色低碳示范需求的美丽乡村。</a:t>
                      </a:r>
                      <a:endParaRPr lang="zh-CN" altLang="en-US" sz="2400" dirty="0"/>
                    </a:p>
                  </a:txBody>
                  <a:tcPr/>
                </a:tc>
              </a:tr>
              <a:tr h="1198880">
                <a:tc>
                  <a:txBody>
                    <a:bodyPr/>
                    <a:lstStyle/>
                    <a:p>
                      <a:endParaRPr lang="zh-CN" altLang="en-US" dirty="0" smtClean="0"/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zh-CN" sz="2400" dirty="0" smtClean="0"/>
                        <a:t>      </a:t>
                      </a:r>
                      <a:r>
                        <a:rPr lang="zh-CN" altLang="en-US" sz="2400" dirty="0" smtClean="0"/>
                        <a:t>村企共建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村集体以土地</a:t>
                      </a:r>
                      <a:r>
                        <a:rPr lang="en-US" altLang="zh-CN" sz="2400" dirty="0" smtClean="0"/>
                        <a:t>/</a:t>
                      </a:r>
                      <a:r>
                        <a:rPr lang="zh-CN" altLang="en-US" sz="2400" dirty="0" smtClean="0"/>
                        <a:t>屋顶入股，企业出技术，收益分成。</a:t>
                      </a:r>
                      <a:endParaRPr lang="zh-CN" alt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适合资源丰富但缺乏技术的地区。</a:t>
                      </a:r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88035" y="1935480"/>
            <a:ext cx="9957435" cy="277876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en-US" altLang="zh-CN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1. 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政策护航：国家“沐光行动”与农网改造双轮驱动，农村光伏进入规范化红利期。</a:t>
            </a:r>
            <a:b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en-US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技术进化：路灯将从“单一照明”进化为多能互补的智慧终端（照明</a:t>
            </a:r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+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安防</a:t>
            </a:r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+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充电）。</a:t>
            </a:r>
            <a:b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en-US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模式破局：通过</a:t>
            </a:r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EMC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、碳交易等市场化手段，实现“谁投资、谁受益”的长效运维。</a:t>
            </a:r>
            <a:b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en-US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4. </a:t>
            </a:r>
            <a: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愿景：打造“零碳乡村”，让每一盏灯都成为村庄的绿色资产。</a:t>
            </a:r>
            <a:br>
              <a:rPr lang="zh-CN" altLang="en-US" sz="28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</a:br>
            <a:endParaRPr lang="zh-CN" altLang="en-US" sz="28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775" y="329565"/>
            <a:ext cx="10064115" cy="614045"/>
          </a:xfrm>
          <a:noFill/>
          <a:ln>
            <a:noFill/>
            <a:prstDash val="sysDash"/>
          </a:ln>
        </p:spPr>
        <p:txBody>
          <a:bodyPr vert="horz" wrap="square" lIns="90170" tIns="46990" rIns="90170" bIns="46990" rtlCol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sz="3600"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  <a:sym typeface="+mn-ea"/>
              </a:rPr>
              <a:t>七、农村光伏：点亮乡村振兴的“金色未来”</a:t>
            </a:r>
            <a:endParaRPr sz="3600"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内容占位符 3"/>
          <p:cNvGraphicFramePr>
            <a:graphicFrameLocks noGrp="1"/>
          </p:cNvGraphicFramePr>
          <p:nvPr>
            <p:ph idx="3"/>
            <p:custDataLst>
              <p:tags r:id="rId1"/>
            </p:custDataLst>
          </p:nvPr>
        </p:nvGraphicFramePr>
        <p:xfrm>
          <a:off x="205740" y="299085"/>
          <a:ext cx="11780520" cy="6259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420"/>
                <a:gridCol w="5151755"/>
                <a:gridCol w="3522345"/>
              </a:tblGrid>
              <a:tr h="568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维度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点亮”的具体体现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实际案例参考</a:t>
                      </a:r>
                      <a:endParaRPr lang="zh-CN" altLang="en-US" sz="2400" dirty="0"/>
                    </a:p>
                  </a:txBody>
                  <a:tcPr/>
                </a:tc>
              </a:tr>
              <a:tr h="188595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经济增收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 smtClean="0"/>
                        <a:t>把闲置资源变资产</a:t>
                      </a:r>
                      <a:r>
                        <a:rPr lang="zh-CN" altLang="en-US" sz="2400" dirty="0" smtClean="0"/>
                        <a:t>：利用农户屋顶、村集体荒山鱼塘等“沉睡资源”发电，形成长达</a:t>
                      </a:r>
                      <a:r>
                        <a:rPr lang="en-US" altLang="zh-CN" sz="2400" dirty="0" smtClean="0"/>
                        <a:t>25</a:t>
                      </a:r>
                      <a:r>
                        <a:rPr lang="zh-CN" altLang="en-US" sz="2400" dirty="0" smtClean="0"/>
                        <a:t>年的稳定现金流。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青海互助县班彦村</a:t>
                      </a:r>
                      <a:r>
                        <a:rPr lang="en-US" altLang="zh-CN" sz="2400" dirty="0" smtClean="0"/>
                        <a:t>2MW</a:t>
                      </a:r>
                      <a:r>
                        <a:rPr lang="zh-CN" altLang="en-US" sz="2400" dirty="0" smtClean="0"/>
                        <a:t>光伏项目，农户人均年收益约</a:t>
                      </a:r>
                      <a:r>
                        <a:rPr lang="en-US" altLang="zh-CN" sz="2400" dirty="0" smtClean="0"/>
                        <a:t>2500</a:t>
                      </a:r>
                      <a:r>
                        <a:rPr lang="zh-CN" altLang="en-US" sz="2400" dirty="0" smtClean="0"/>
                        <a:t>元，村集体年增收超</a:t>
                      </a:r>
                      <a:r>
                        <a:rPr lang="en-US" altLang="zh-CN" sz="2400" dirty="0" smtClean="0"/>
                        <a:t>20</a:t>
                      </a:r>
                      <a:r>
                        <a:rPr lang="zh-CN" altLang="en-US" sz="2400" dirty="0" smtClean="0"/>
                        <a:t>万元。</a:t>
                      </a:r>
                      <a:endParaRPr lang="zh-CN" altLang="en-US" sz="2400" dirty="0"/>
                    </a:p>
                  </a:txBody>
                  <a:tcPr/>
                </a:tc>
              </a:tr>
              <a:tr h="1920240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设施升级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 smtClean="0"/>
                        <a:t>破解电网末梢难题</a:t>
                      </a:r>
                      <a:r>
                        <a:rPr lang="zh-CN" altLang="en-US" sz="2400" dirty="0" smtClean="0"/>
                        <a:t>：你之前提到的“电网覆盖盲区”，正是光伏</a:t>
                      </a:r>
                      <a:r>
                        <a:rPr lang="en-US" altLang="zh-CN" sz="2400" dirty="0" smtClean="0"/>
                        <a:t>+</a:t>
                      </a:r>
                      <a:r>
                        <a:rPr lang="zh-CN" altLang="en-US" sz="2400" dirty="0" smtClean="0"/>
                        <a:t>储能（离网</a:t>
                      </a:r>
                      <a:r>
                        <a:rPr lang="en-US" altLang="zh-CN" sz="2400" dirty="0" smtClean="0"/>
                        <a:t>/</a:t>
                      </a:r>
                      <a:r>
                        <a:rPr lang="zh-CN" altLang="en-US" sz="2400" dirty="0" smtClean="0"/>
                        <a:t>微网）的最佳应用场景，为偏远村落提供独立、稳定的电力。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国家“千家万户沐光行动”明确支持分布式光伏就近就地消纳，配合农网改造，提升供电可靠性</a:t>
                      </a:r>
                      <a:endParaRPr lang="zh-CN" altLang="en-US" sz="2400" dirty="0"/>
                    </a:p>
                  </a:txBody>
                  <a:tcPr/>
                </a:tc>
              </a:tr>
              <a:tr h="1885315">
                <a:tc>
                  <a:txBody>
                    <a:bodyPr/>
                    <a:lstStyle/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endParaRPr lang="zh-CN" altLang="en-US" sz="2400" dirty="0" smtClean="0"/>
                    </a:p>
                    <a:p>
                      <a:pPr algn="ctr"/>
                      <a:r>
                        <a:rPr lang="zh-CN" altLang="en-US" sz="2400" dirty="0" smtClean="0"/>
                        <a:t>生态宜居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绿色赋能：减少散煤燃烧，改善空气质量，同时光伏板下的空间可发展“农光互补”（种植、养殖），提高土地利用率。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宁夏海原县通过“光伏</a:t>
                      </a:r>
                      <a:r>
                        <a:rPr lang="en-US" altLang="zh-CN" sz="2400" dirty="0" smtClean="0"/>
                        <a:t>+</a:t>
                      </a:r>
                      <a:r>
                        <a:rPr lang="zh-CN" altLang="en-US" sz="2400" smtClean="0"/>
                        <a:t>乡村振兴”模式，同步改善了农村人居环境和能源结构。</a:t>
                      </a:r>
                      <a:endParaRPr lang="zh-CN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577975" y="994410"/>
            <a:ext cx="8705215" cy="610997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solidFill>
                  <a:schemeClr val="tx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   </a:t>
            </a: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en-US" altLang="zh-CN" sz="3200" dirty="0" smtClean="0">
                <a:solidFill>
                  <a:schemeClr val="tx1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          </a:t>
            </a:r>
            <a:endParaRPr lang="zh-CN" altLang="en-US" sz="3200" dirty="0" smtClean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pPr marL="0" indent="0">
              <a:buNone/>
            </a:pPr>
            <a:r>
              <a:rPr lang="en-US" altLang="zh-CN" sz="3200" dirty="0" smtClean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“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农村光伏的未来，不仅是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‘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屋顶生金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’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，更是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‘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路灯引路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’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。它将成为乡村振兴路上</a:t>
            </a:r>
            <a:r>
              <a:rPr lang="zh-CN" altLang="zh-CN" sz="3200" b="1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看得见、摸得着的绿色基础设施</a:t>
            </a:r>
            <a:r>
              <a:rPr lang="zh-CN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，照亮乡村的夜，也照亮农民的钱袋子。</a:t>
            </a:r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”</a:t>
            </a:r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endParaRPr lang="zh-CN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90085" y="727075"/>
            <a:ext cx="2781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48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结束语</a:t>
            </a:r>
            <a:endParaRPr lang="zh-CN" altLang="zh-CN" sz="4800" dirty="0">
              <a:solidFill>
                <a:srgbClr val="FF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8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编辑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5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5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5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5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5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6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6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6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6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0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7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7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7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7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8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8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8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8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9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母版副标题样式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3;二级&#13;三级&#13;四级&#13;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0235"/>
</p:tagLst>
</file>

<file path=ppt/tags/tag1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0235"/>
</p:tagLst>
</file>

<file path=ppt/tags/tag122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11"/>
  <p:tag name="KSO_WM_BEAUTIFY_FLAG" val="#wm#"/>
  <p:tag name="KSO_WM_TEMPLATE_INDEX" val="20230235"/>
  <p:tag name="KSO_WM_TEMPLATE_CATEGORY" val="custom"/>
  <p:tag name="KSO_WM_TEMPLATE_MASTER_TYPE" val="0"/>
</p:tagLst>
</file>

<file path=ppt/tags/tag12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ID" val="_7*a*1"/>
</p:tagLst>
</file>

<file path=ppt/tags/tag1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ID" val="_7*a*1"/>
</p:tagLst>
</file>

<file path=ppt/tags/tag12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  <p:tag name="KSO_WM_SLIDE_THEME_ID" val="3302498"/>
  <p:tag name="KSO_WM_SLIDE_THEME_NAME" val="灰色中国传统文化国风主题"/>
</p:tagLst>
</file>

<file path=ppt/tags/tag12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2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28.xml><?xml version="1.0" encoding="utf-8"?>
<p:tagLst xmlns:p="http://schemas.openxmlformats.org/presentationml/2006/main">
  <p:tag name="KSO_WM_UNIT_TEXT" val="        让每一条乡间小路都熠熠生辉&#10;                     ——光伏储能助力武汉农村道路亮化用上清洁绿电，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3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3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3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34.xml><?xml version="1.0" encoding="utf-8"?>
<p:tagLst xmlns:p="http://schemas.openxmlformats.org/presentationml/2006/main">
  <p:tag name="KSO_WM_UNIT_INDEX" val="1_1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  <p:tag name="KSO_WM_DIAGRAM_VIRTUALLY_FRAME" val="{&quot;height&quot;:350,&quot;left&quot;:470,&quot;top&quot;:122,&quot;width&quot;:410}"/>
</p:tagLst>
</file>

<file path=ppt/tags/tag135.xml><?xml version="1.0" encoding="utf-8"?>
<p:tagLst xmlns:p="http://schemas.openxmlformats.org/presentationml/2006/main">
  <p:tag name="KSO_WM_UNIT_INDEX" val="1_2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  <p:tag name="KSO_WM_DIAGRAM_VIRTUALLY_FRAME" val="{&quot;height&quot;:350,&quot;left&quot;:470,&quot;top&quot;:122,&quot;width&quot;:410}"/>
</p:tagLst>
</file>

<file path=ppt/tags/tag136.xml><?xml version="1.0" encoding="utf-8"?>
<p:tagLst xmlns:p="http://schemas.openxmlformats.org/presentationml/2006/main">
  <p:tag name="KSO_WM_UNIT_INDEX" val="1_3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  <p:tag name="KSO_WM_DIAGRAM_VIRTUALLY_FRAME" val="{&quot;height&quot;:350,&quot;left&quot;:470,&quot;top&quot;:122,&quot;width&quot;:410}"/>
</p:tagLst>
</file>

<file path=ppt/tags/tag13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ID" val="_2*a*1"/>
</p:tagLst>
</file>

<file path=ppt/tags/tag13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4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142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2*l_h_i*1_1_1"/>
  <p:tag name="KSO_WM_TEMPLATE_INDEX" val="19882022"/>
  <p:tag name="KSO_WM_TAG_VERSION" val="2.0"/>
  <p:tag name="KSO_WM_DIAGRAM_GROUP_CODE" val="l1-1"/>
</p:tagLst>
</file>

<file path=ppt/tags/tag143.xml><?xml version="1.0" encoding="utf-8"?>
<p:tagLst xmlns:p="http://schemas.openxmlformats.org/presentationml/2006/main">
  <p:tag name="KSO_WM_BEAUTIFY_FLAG" val="#wm#"/>
  <p:tag name="KSO_WM_UNIT_TYPE" val="l_h_i"/>
  <p:tag name="KSO_WM_UNIT_INDEX" val="1_1_2"/>
  <p:tag name="KSO_WM_UNIT_ID" val="diagram19882022_2*l_h_i*1_1_2"/>
  <p:tag name="KSO_WM_TEMPLATE_INDEX" val="19882022"/>
  <p:tag name="KSO_WM_TAG_VERSION" val="2.0"/>
  <p:tag name="KSO_WM_DIAGRAM_GROUP_CODE" val="l1-1"/>
</p:tagLst>
</file>

<file path=ppt/tags/tag144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2.0"/>
  <p:tag name="KSO_WM_DIAGRAM_GROUP_CODE" val="l1-1"/>
</p:tagLst>
</file>

<file path=ppt/tags/tag145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UNIT_ID" val="diagram19882022_2*l_h_f*1_1_2"/>
  <p:tag name="KSO_WM_TEMPLATE_INDEX" val="19882022"/>
  <p:tag name="KSO_WM_TAG_VERSION" val="2.0"/>
  <p:tag name="KSO_WM_DIAGRAM_GROUP_CODE" val="l1-1"/>
</p:tagLst>
</file>

<file path=ppt/tags/tag146.xml><?xml version="1.0" encoding="utf-8"?>
<p:tagLst xmlns:p="http://schemas.openxmlformats.org/presentationml/2006/main">
  <p:tag name="KSO_WM_BEAUTIFY_FLAG" val="#wm#"/>
  <p:tag name="KSO_WM_UNIT_TYPE" val="l_h_f"/>
  <p:tag name="KSO_WM_UNIT_INDEX" val="1_1_3"/>
  <p:tag name="KSO_WM_UNIT_ID" val="diagram19882022_2*l_h_f*1_1_3"/>
  <p:tag name="KSO_WM_TEMPLATE_INDEX" val="19882022"/>
  <p:tag name="KSO_WM_TAG_VERSION" val="2.0"/>
  <p:tag name="KSO_WM_DIAGRAM_GROUP_CODE" val="l1-1"/>
</p:tagLst>
</file>

<file path=ppt/tags/tag147.xml><?xml version="1.0" encoding="utf-8"?>
<p:tagLst xmlns:p="http://schemas.openxmlformats.org/presentationml/2006/main">
  <p:tag name="KSO_WM_BEAUTIFY_FLAG" val="#wm#"/>
  <p:tag name="KSO_WM_UNIT_TYPE" val="l_h_i"/>
  <p:tag name="KSO_WM_UNIT_INDEX" val="1_1_3"/>
  <p:tag name="KSO_WM_UNIT_ID" val="diagram19882022_2*l_h_i*1_1_3"/>
  <p:tag name="KSO_WM_TEMPLATE_INDEX" val="19882022"/>
  <p:tag name="KSO_WM_TAG_VERSION" val="2.0"/>
  <p:tag name="KSO_WM_DIAGRAM_GROUP_CODE" val="l1-1"/>
</p:tagLst>
</file>

<file path=ppt/tags/tag148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2.0"/>
  <p:tag name="KSO_WM_DIAGRAM_GROUP_CODE" val="l1-1"/>
</p:tagLst>
</file>

<file path=ppt/tags/tag149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2*l_h_i*1_2_1"/>
  <p:tag name="KSO_WM_TEMPLATE_INDEX" val="19882022"/>
  <p:tag name="KSO_WM_TAG_VERSION" val="2.0"/>
  <p:tag name="KSO_WM_DIAGRAM_GROUP_CODE" val="l1-1"/>
</p:tagLst>
</file>

<file path=ppt/tags/tag150.xml><?xml version="1.0" encoding="utf-8"?>
<p:tagLst xmlns:p="http://schemas.openxmlformats.org/presentationml/2006/main">
  <p:tag name="KSO_WM_BEAUTIFY_FLAG" val="#wm#"/>
  <p:tag name="KSO_WM_UNIT_TYPE" val="l_h_i"/>
  <p:tag name="KSO_WM_UNIT_INDEX" val="1_2_2"/>
  <p:tag name="KSO_WM_UNIT_ID" val="diagram19882022_2*l_h_i*1_2_2"/>
  <p:tag name="KSO_WM_TEMPLATE_INDEX" val="19882022"/>
  <p:tag name="KSO_WM_TAG_VERSION" val="2.0"/>
  <p:tag name="KSO_WM_DIAGRAM_GROUP_CODE" val="l1-1"/>
</p:tagLst>
</file>

<file path=ppt/tags/tag151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2*l_h_a*1_2_1"/>
  <p:tag name="KSO_WM_TEMPLATE_INDEX" val="19882022"/>
  <p:tag name="KSO_WM_TAG_VERSION" val="2.0"/>
  <p:tag name="KSO_WM_DIAGRAM_GROUP_CODE" val="l1-1"/>
</p:tagLst>
</file>

<file path=ppt/tags/tag152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UNIT_ID" val="diagram19882022_2*l_h_f*1_2_2"/>
  <p:tag name="KSO_WM_TEMPLATE_INDEX" val="19882022"/>
  <p:tag name="KSO_WM_TAG_VERSION" val="2.0"/>
  <p:tag name="KSO_WM_DIAGRAM_GROUP_CODE" val="l1-1"/>
</p:tagLst>
</file>

<file path=ppt/tags/tag153.xml><?xml version="1.0" encoding="utf-8"?>
<p:tagLst xmlns:p="http://schemas.openxmlformats.org/presentationml/2006/main">
  <p:tag name="KSO_WM_BEAUTIFY_FLAG" val="#wm#"/>
  <p:tag name="KSO_WM_UNIT_TYPE" val="l_h_f"/>
  <p:tag name="KSO_WM_UNIT_INDEX" val="1_2_3"/>
  <p:tag name="KSO_WM_UNIT_ID" val="diagram19882022_2*l_h_f*1_2_3"/>
  <p:tag name="KSO_WM_TEMPLATE_INDEX" val="19882022"/>
  <p:tag name="KSO_WM_TAG_VERSION" val="2.0"/>
  <p:tag name="KSO_WM_DIAGRAM_GROUP_CODE" val="l1-1"/>
</p:tagLst>
</file>

<file path=ppt/tags/tag154.xml><?xml version="1.0" encoding="utf-8"?>
<p:tagLst xmlns:p="http://schemas.openxmlformats.org/presentationml/2006/main">
  <p:tag name="KSO_WM_BEAUTIFY_FLAG" val="#wm#"/>
  <p:tag name="KSO_WM_UNIT_TYPE" val="l_h_i"/>
  <p:tag name="KSO_WM_UNIT_INDEX" val="1_2_3"/>
  <p:tag name="KSO_WM_UNIT_ID" val="diagram19882022_2*l_h_i*1_2_3"/>
  <p:tag name="KSO_WM_TEMPLATE_INDEX" val="19882022"/>
  <p:tag name="KSO_WM_TAG_VERSION" val="2.0"/>
  <p:tag name="KSO_WM_DIAGRAM_GROUP_CODE" val="l1-1"/>
</p:tagLst>
</file>

<file path=ppt/tags/tag155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2*l_h_f*1_2_1"/>
  <p:tag name="KSO_WM_TEMPLATE_INDEX" val="19882022"/>
  <p:tag name="KSO_WM_TAG_VERSION" val="2.0"/>
  <p:tag name="KSO_WM_DIAGRAM_GROUP_CODE" val="l1-1"/>
</p:tagLst>
</file>

<file path=ppt/tags/tag156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157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TEXT" val="光电效应的发现：从偶然到必然的科学突破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60.xml><?xml version="1.0" encoding="utf-8"?>
<p:tagLst xmlns:p="http://schemas.openxmlformats.org/presentationml/2006/main">
  <p:tag name="KSO_WM_UNIT_INDEX" val="1_1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161.xml><?xml version="1.0" encoding="utf-8"?>
<p:tagLst xmlns:p="http://schemas.openxmlformats.org/presentationml/2006/main">
  <p:tag name="KSO_WM_UNIT_INDEX" val="1_2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162.xml><?xml version="1.0" encoding="utf-8"?>
<p:tagLst xmlns:p="http://schemas.openxmlformats.org/presentationml/2006/main">
  <p:tag name="KSO_WM_UNIT_INDEX" val="1_3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163.xml><?xml version="1.0" encoding="utf-8"?>
<p:tagLst xmlns:p="http://schemas.openxmlformats.org/presentationml/2006/main">
  <p:tag name="KSO_WM_UNIT_INDEX" val="1_4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164.xml><?xml version="1.0" encoding="utf-8"?>
<p:tagLst xmlns:p="http://schemas.openxmlformats.org/presentationml/2006/main">
  <p:tag name="KSO_WM_UNIT_INDEX" val="4"/>
  <p:tag name="KSO_WM_UNIT_TYPE" val="i"/>
  <p:tag name="KSO_WM_UNIT_SUBTYPE" val="h"/>
  <p:tag name="KSO_WM_BEAUTIFY_FLAG" val="#wm#"/>
</p:tagLst>
</file>

<file path=ppt/tags/tag165.xml><?xml version="1.0" encoding="utf-8"?>
<p:tagLst xmlns:p="http://schemas.openxmlformats.org/presentationml/2006/main">
  <p:tag name="KSO_WM_UNIT_TEXT" val="报告主题：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ID" val="_7*a*1"/>
</p:tagLst>
</file>

<file path=ppt/tags/tag16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67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68.xml><?xml version="1.0" encoding="utf-8"?>
<p:tagLst xmlns:p="http://schemas.openxmlformats.org/presentationml/2006/main">
  <p:tag name="KSO_WM_UNIT_INDEX" val="5"/>
  <p:tag name="KSO_WM_UNIT_TYPE" val="β"/>
  <p:tag name="KSO_WM_BEAUTIFY_FLAG" val="#wm#"/>
</p:tagLst>
</file>

<file path=ppt/tags/tag169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70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17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72.xml><?xml version="1.0" encoding="utf-8"?>
<p:tagLst xmlns:p="http://schemas.openxmlformats.org/presentationml/2006/main">
  <p:tag name="KSO_WM_UNIT_TEXT" val="光子说的提出：普朗克与爱因斯坦的理论突破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ID" val="_2*a*1"/>
</p:tagLst>
</file>

<file path=ppt/tags/tag17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74.xml><?xml version="1.0" encoding="utf-8"?>
<p:tagLst xmlns:p="http://schemas.openxmlformats.org/presentationml/2006/main">
  <p:tag name="KSO_WM_UNIT_INDEX" val="1"/>
  <p:tag name="KSO_WM_UNIT_TYPE" val="i"/>
  <p:tag name="KSO_WM_BEAUTIFY_FLAG" val="#wm#"/>
</p:tagLst>
</file>

<file path=ppt/tags/tag175.xml><?xml version="1.0" encoding="utf-8"?>
<p:tagLst xmlns:p="http://schemas.openxmlformats.org/presentationml/2006/main">
  <p:tag name="TABLE_ENDDRAG_ORIGIN_RECT" val="713*437"/>
  <p:tag name="TABLE_ENDDRAG_RECT" val="127*79*713*437"/>
</p:tagLst>
</file>

<file path=ppt/tags/tag17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77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178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7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8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182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184.xml><?xml version="1.0" encoding="utf-8"?>
<p:tagLst xmlns:p="http://schemas.openxmlformats.org/presentationml/2006/main">
  <p:tag name="KSO_WM_UNIT_INDEX" val="5"/>
  <p:tag name="KSO_WM_UNIT_TYPE" val="f"/>
  <p:tag name="KSO_WM_BEAUTIFY_FLAG" val="#wm#"/>
  <p:tag name="KSO_WM_UNIT_SUBTYPE" val="a"/>
</p:tagLst>
</file>

<file path=ppt/tags/tag18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86.xml><?xml version="1.0" encoding="utf-8"?>
<p:tagLst xmlns:p="http://schemas.openxmlformats.org/presentationml/2006/main">
  <p:tag name="KSO_WM_UNIT_INDEX" val="7"/>
  <p:tag name="KSO_WM_UNIT_TYPE" val="β"/>
  <p:tag name="KSO_WM_BEAUTIFY_FLAG" val="#wm#"/>
  <p:tag name="TABLE_ENDDRAG_ORIGIN_RECT" val="794*413"/>
  <p:tag name="TABLE_ENDDRAG_RECT" val="50*65*794*413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188.xml><?xml version="1.0" encoding="utf-8"?>
<p:tagLst xmlns:p="http://schemas.openxmlformats.org/presentationml/2006/main">
  <p:tag name="KSO_WM_UNIT_INDEX" val="5"/>
  <p:tag name="KSO_WM_UNIT_TYPE" val="f"/>
  <p:tag name="KSO_WM_BEAUTIFY_FLAG" val="#wm#"/>
  <p:tag name="KSO_WM_UNIT_SUBTYPE" val="a"/>
</p:tagLst>
</file>

<file path=ppt/tags/tag18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90.xml><?xml version="1.0" encoding="utf-8"?>
<p:tagLst xmlns:p="http://schemas.openxmlformats.org/presentationml/2006/main">
  <p:tag name="KSO_WM_UNIT_INDEX" val="3"/>
  <p:tag name="KSO_WM_UNIT_TYPE" val="β"/>
  <p:tag name="KSO_WM_BEAUTIFY_FLAG" val="#wm#"/>
  <p:tag name="TABLE_ENDDRAG_ORIGIN_RECT" val="736*409"/>
  <p:tag name="TABLE_ENDDRAG_RECT" val="41*70*736*409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192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9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94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9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9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198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9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00.xml><?xml version="1.0" encoding="utf-8"?>
<p:tagLst xmlns:p="http://schemas.openxmlformats.org/presentationml/2006/main">
  <p:tag name="KSO_WM_UNIT_INDEX" val="2"/>
  <p:tag name="KSO_WM_UNIT_TYPE" val="f"/>
  <p:tag name="KSO_WM_BEAUTIFY_FLAG" val="#wm#"/>
  <p:tag name="KSO_WM_UNIT_SUBTYPE" val="a"/>
</p:tagLst>
</file>

<file path=ppt/tags/tag201.xml><?xml version="1.0" encoding="utf-8"?>
<p:tagLst xmlns:p="http://schemas.openxmlformats.org/presentationml/2006/main">
  <p:tag name="KSO_WM_UNIT_INDEX" val="4"/>
  <p:tag name="KSO_WM_UNIT_TYPE" val="β"/>
  <p:tag name="KSO_WM_BEAUTIFY_FLAG" val="#wm#"/>
  <p:tag name="TABLE_ENDDRAG_ORIGIN_RECT" val="776*324"/>
  <p:tag name="TABLE_ENDDRAG_RECT" val="46*170*776*324"/>
</p:tagLst>
</file>

<file path=ppt/tags/tag20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03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04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0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0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07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08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09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1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1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12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1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15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21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17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1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19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20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3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22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25.xml><?xml version="1.0" encoding="utf-8"?>
<p:tagLst xmlns:p="http://schemas.openxmlformats.org/presentationml/2006/main">
  <p:tag name="KSO_WM_UNIT_TEXT" val="数据支撑：几种金属的截止频率特性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6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27.xml><?xml version="1.0" encoding="utf-8"?>
<p:tagLst xmlns:p="http://schemas.openxmlformats.org/presentationml/2006/main">
  <p:tag name="KSO_WM_UNIT_INDEX" val="2"/>
  <p:tag name="KSO_WM_UNIT_TYPE" val="β"/>
  <p:tag name="KSO_WM_BEAUTIFY_FLAG" val="#wm#"/>
  <p:tag name="TABLE_ENDDRAG_ORIGIN_RECT" val="828*440"/>
  <p:tag name="TABLE_ENDDRAG_RECT" val="90*61*828*440"/>
</p:tagLst>
</file>

<file path=ppt/tags/tag22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2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3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3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32.xml><?xml version="1.0" encoding="utf-8"?>
<p:tagLst xmlns:p="http://schemas.openxmlformats.org/presentationml/2006/main">
  <p:tag name="KSO_WM_UNIT_INDEX" val="2"/>
  <p:tag name="KSO_WM_UNIT_TYPE" val="β"/>
  <p:tag name="KSO_WM_BEAUTIFY_FLAG" val="#wm#"/>
  <p:tag name="TABLE_ENDDRAG_ORIGIN_RECT" val="828*447"/>
  <p:tag name="TABLE_ENDDRAG_RECT" val="77*60*828*447"/>
</p:tagLst>
</file>

<file path=ppt/tags/tag233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3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23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36.xml><?xml version="1.0" encoding="utf-8"?>
<p:tagLst xmlns:p="http://schemas.openxmlformats.org/presentationml/2006/main">
  <p:tag name="KSO_WM_UNIT_INDEX" val="2"/>
  <p:tag name="KSO_WM_UNIT_TYPE" val="f"/>
  <p:tag name="KSO_WM_BEAUTIFY_FLAG" val="#wm#"/>
  <p:tag name="KSO_WM_UNIT_SUBTYPE" val="a"/>
</p:tagLst>
</file>

<file path=ppt/tags/tag237.xml><?xml version="1.0" encoding="utf-8"?>
<p:tagLst xmlns:p="http://schemas.openxmlformats.org/presentationml/2006/main">
  <p:tag name="KSO_WM_UNIT_INDEX" val="3"/>
  <p:tag name="KSO_WM_UNIT_TYPE" val="β"/>
  <p:tag name="KSO_WM_BEAUTIFY_FLAG" val="#wm#"/>
  <p:tag name="TABLE_ENDDRAG_ORIGIN_RECT" val="807*377"/>
  <p:tag name="TABLE_ENDDRAG_RECT" val="97*155*807*377"/>
</p:tagLst>
</file>

<file path=ppt/tags/tag238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39.xml><?xml version="1.0" encoding="utf-8"?>
<p:tagLst xmlns:p="http://schemas.openxmlformats.org/presentationml/2006/main">
  <p:tag name="KSO_WM_UNIT_INDEX" val="11"/>
  <p:tag name="KSO_WM_UNIT_TYPE" val="f"/>
  <p:tag name="KSO_WM_BEAUTIFY_FLAG" val="#wm#"/>
  <p:tag name="KSO_WM_UNIT_SUBTYPE" val="a"/>
</p:tagLst>
</file>

<file path=ppt/tags/tag240.xml><?xml version="1.0" encoding="utf-8"?>
<p:tagLst xmlns:p="http://schemas.openxmlformats.org/presentationml/2006/main">
  <p:tag name="KSO_WM_UNIT_TEXT" val="六.农村光伏亮化的前景展望"/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1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ags/tag242.xml><?xml version="1.0" encoding="utf-8"?>
<p:tagLst xmlns:p="http://schemas.openxmlformats.org/presentationml/2006/main">
  <p:tag name="KSO_WM_UNIT_INDEX" val="1"/>
  <p:tag name="KSO_WM_UNIT_TYPE" val="f"/>
  <p:tag name="KSO_WM_BEAUTIFY_FLAG" val="#wm#"/>
  <p:tag name="KSO_WM_UNIT_SUBTYPE" val="a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TABLE_ENDDRAG_ORIGIN_RECT" val="927*490"/>
  <p:tag name="TABLE_ENDDRAG_RECT" val="11*40*927*490"/>
</p:tagLst>
</file>

<file path=ppt/tags/tag243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5"/>
</p:tagLst>
</file>

<file path=ppt/tags/tag24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45.xml><?xml version="1.0" encoding="utf-8"?>
<p:tagLst xmlns:p="http://schemas.openxmlformats.org/presentationml/2006/main"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0235"/>
  <p:tag name="KSO_WM_TEMPLATE_CATEGORY" val="custom"/>
  <p:tag name="KSO_WM_SLIDE_INDEX" val="10"/>
  <p:tag name="KSO_WM_SLIDE_ID" val="custom20230235_10"/>
  <p:tag name="KSO_WM_TEMPLATE_MASTER_TYPE" val="0"/>
  <p:tag name="KSO_WM_SLIDE_LAYOUT" val="a_f"/>
  <p:tag name="KSO_WM_SLIDE_LAYOUT_CNT" val="1_1"/>
  <p:tag name="KSO_WM_SLIDE_SIZE" val="850*463"/>
  <p:tag name="KSO_WM_SLIDE_POSITION" val="54*2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MiSans Bold"/>
        <a:ea typeface="汉仪劲楷简"/>
        <a:cs typeface=""/>
      </a:majorFont>
      <a:minorFont>
        <a:latin typeface="MiSans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53">
      <a:dk1>
        <a:srgbClr val="000000"/>
      </a:dk1>
      <a:lt1>
        <a:srgbClr val="FFFFFF"/>
      </a:lt1>
      <a:dk2>
        <a:srgbClr val="768395"/>
      </a:dk2>
      <a:lt2>
        <a:srgbClr val="E3E6E9"/>
      </a:lt2>
      <a:accent1>
        <a:srgbClr val="2F555D"/>
      </a:accent1>
      <a:accent2>
        <a:srgbClr val="B7524D"/>
      </a:accent2>
      <a:accent3>
        <a:srgbClr val="654D25"/>
      </a:accent3>
      <a:accent4>
        <a:srgbClr val="EBA961"/>
      </a:accent4>
      <a:accent5>
        <a:srgbClr val="46ACBA"/>
      </a:accent5>
      <a:accent6>
        <a:srgbClr val="8DA6AA"/>
      </a:accent6>
      <a:hlink>
        <a:srgbClr val="FF0000"/>
      </a:hlink>
      <a:folHlink>
        <a:srgbClr val="E61AD0"/>
      </a:folHlink>
    </a:clrScheme>
    <a:fontScheme name="">
      <a:majorFont>
        <a:latin typeface="MiSans Bold"/>
        <a:ea typeface="汉仪劲楷简"/>
        <a:cs typeface=""/>
      </a:majorFont>
      <a:minorFont>
        <a:latin typeface="MiSans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1F6E8E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6094</Words>
  <Application>WPS 演示</Application>
  <PresentationFormat>宽屏</PresentationFormat>
  <Paragraphs>524</Paragraphs>
  <Slides>36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36</vt:i4>
      </vt:variant>
    </vt:vector>
  </HeadingPairs>
  <TitlesOfParts>
    <vt:vector size="58" baseType="lpstr">
      <vt:lpstr>Arial</vt:lpstr>
      <vt:lpstr>宋体</vt:lpstr>
      <vt:lpstr>Wingdings</vt:lpstr>
      <vt:lpstr>MiSans Normal</vt:lpstr>
      <vt:lpstr>微软雅黑</vt:lpstr>
      <vt:lpstr>Noto Sans SC</vt:lpstr>
      <vt:lpstr>汉仪颜楷简</vt:lpstr>
      <vt:lpstr>MiSans</vt:lpstr>
      <vt:lpstr>汉仪劲楷简</vt:lpstr>
      <vt:lpstr>Arial Unicode MS</vt:lpstr>
      <vt:lpstr>汉仪楷体简</vt:lpstr>
      <vt:lpstr>等线</vt:lpstr>
      <vt:lpstr>Times New Roman</vt:lpstr>
      <vt:lpstr>方正仿宋_GB2312</vt:lpstr>
      <vt:lpstr>仿宋_GB2312</vt:lpstr>
      <vt:lpstr>仿宋</vt:lpstr>
      <vt:lpstr>等线 Light</vt:lpstr>
      <vt:lpstr>方正可爱得可爱</vt:lpstr>
      <vt:lpstr>MiSans Bold</vt:lpstr>
      <vt:lpstr>Calibri</vt:lpstr>
      <vt:lpstr>Office 主题​​</vt:lpstr>
      <vt:lpstr>Office 主题</vt:lpstr>
      <vt:lpstr>让每一条乡间小路都熠熠生辉
         ——光伏储能助力武汉农村道  路亮化用上清洁绿电</vt:lpstr>
      <vt:lpstr>报告主题：</vt:lpstr>
      <vt:lpstr>光电效应的发现： 从偶然到必然的科学突破</vt:lpstr>
      <vt:lpstr>光子说的提出：普朗克与爱因斯坦的理论突破</vt:lpstr>
      <vt:lpstr>光电效应的四大实验规律</vt:lpstr>
      <vt:lpstr>数据支撑：几种金属的截止频率特性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（1）重金属铅（核心污染物）  特性：铅是不可降解的重金属，进入土壤后会长期残留，并通过雨水冲刷渗透至地下水，或通过农作物富集进入食物链。  危害：铅中毒主要损害人体神经系统（尤其是儿童智力发育）、造血系统和肾脏，且具有累积效应。</vt:lpstr>
      <vt:lpstr>六.农村光伏亮化的前景展望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七、农村光伏：点亮乡村振兴的“金色未来”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一.农村光伏在道路小型照明装置中的迅速发展的原因</dc:title>
  <dc:creator>user</dc:creator>
  <cp:lastModifiedBy>WPS_1666232159</cp:lastModifiedBy>
  <cp:revision>61</cp:revision>
  <dcterms:created xsi:type="dcterms:W3CDTF">2026-04-22T01:47:00Z</dcterms:created>
  <dcterms:modified xsi:type="dcterms:W3CDTF">2026-04-27T04:01:54Z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E05A541FC1FF4B4A8046D34F235CE2E5_12</vt:lpwstr>
  </property>
</Properties>
</file>