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3.svg" ContentType="image/svg+xml"/>
  <Override PartName="/ppt/media/image18.svg" ContentType="image/svg+xml"/>
  <Override PartName="/ppt/media/image20.svg" ContentType="image/svg+xml"/>
  <Override PartName="/ppt/media/image27.svg" ContentType="image/svg+xml"/>
  <Override PartName="/ppt/media/image30.svg" ContentType="image/svg+xml"/>
  <Override PartName="/ppt/media/image32.svg" ContentType="image/svg+xml"/>
  <Override PartName="/ppt/media/image37.svg" ContentType="image/svg+xml"/>
  <Override PartName="/ppt/media/image39.svg" ContentType="image/svg+xml"/>
  <Override PartName="/ppt/media/image4.svg" ContentType="image/svg+xml"/>
  <Override PartName="/ppt/media/image41.svg" ContentType="image/svg+xml"/>
  <Override PartName="/ppt/media/image45.svg" ContentType="image/svg+xml"/>
  <Override PartName="/ppt/media/image47.svg" ContentType="image/svg+xml"/>
  <Override PartName="/ppt/media/image50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们将一同走进一座充满传奇色彩的山峰——军山。它不仅仅是武汉西南的一座地理坐标，更是一部凝固的千年史诗。从大禹治水的神话，到三国的烽火硝烟，再到如今横跨天堑的现代化大桥，军山见证了华夏大地的沧桑巨变。让我们一起穿越时空，探寻这座英雄之山的历史文脉与时代新章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正式开始之前，让我们先了解一下军山的概况。它位于长江中游北岸，是武汉西南的一道独特风景线。这座山承载了太多的故事，从远古的神话，到三国的战争，再到今天的发展，每一个篇章都值得我们细细品味。这次的课件，就是希望能带领大家全面地了解这座山的过去、现在与未来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课件将分为五个章节。首先，我们将探寻军山的神话起源，了解它与大禹治水的传说。接着，我们将回到三国时期，感受赤壁之战的烽烟。然后，我们会梳理历代王朝在这里设立的江防体系。之后，我们将欣赏文人墨客留下的诗篇与传说。最后，我们将见证军山在新时代的华丽转身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现在，让我们进入第一章，回到上古时代，探寻军山的神话起源。每一座名山都有其独特的传说，军山也不例外，它的故事与华夏民族的治水英雄——大禹紧密相连。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关于军山的由来，流传着一个非常神奇的传说。相传大禹治水时，为了堵住长江边的一个巨大泉眼，用神鞭从千里之外移来一座山，这座山就是今天的大军山。这个传说不仅解释了军山独特的地理位置，也为它赋予了“镇水安澜”的神圣寓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传说归传说，军山的战略地位是实实在在的。它位于长江左岸，由大、小军山组成，海拔197.3米。在平坦的江汉平原上，这个高度足以俯瞰整个江面，因此自古就是兵家必争之地。无论是三国时期的吴魏相争，还是后来的历代王朝，都对这里极为重视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接下来，我们进入第二章，回到那个英雄辈出的三国时代。军山最辉煌的历史篇章，就书写于这个时期。它不仅是东吴的江防前线，更是决定天下三分格局的赤壁之战的重要组成部分。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军山与三国的渊源，在许多历史文献中都有记载。比如北魏郦道元的《水经注》就明确提到，周瑜和黄盖正是在大军山附近向曹操诈降，点燃了赤壁之战的导火索。而明代的《汉阳府志》则直接说明了大、小军山的名称来源于三国时期吴魏在此地的军事对峙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了周瑜，另一位三国名人——诸葛亮，也与军山有着不解之缘。传说他曾在军山附近的“诸葛城”驻军运筹。近年来，这一历史得到了专家的考证。为了传承这一文化，军山新城在2025年建成了军山诸葛城，让我们可以更直观地感受那段历史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作为东吴的大都督，周瑜也看中了军山的战略价值。他曾在这里操练水军，为赤壁之战做准备。军山的地理位置，使其成为观察曹军动向、制定作战计划的绝佳前哨。可以说，那场著名的火烧赤壁战役，其决策很可能就诞生于军山的群山之间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三国之后，历史的车轮滚滚向前，但军山作为长江中游重要江防据点的战略地位从未动摇。接下来第三章，我们将回顾从魏晋到明清，军山作为军事要塞的千年历史。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魏晋开始，军山就一直是常设的军事要塞。隋唐时期，朝廷在这里设立了江防哨所，修建了烽火台，形成了一套完整的江防体系。到了宋元时期，这里依然是南北对峙或统一战争中的焦点。可以说，军山的烽火，燃烧了上千年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到了明清时期，军山的军事功能转变为常态化的江汛管理。山顶的望江台，既是军事瞭望点，也成为了著名的观景胜地。特别是雨后初晴，云雾缭绕，站在望江台上，仿佛置身仙境，有时还能看到海市蜃楼的奇景，为这座军事要塞增添了一抹神秘色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军山的雄奇与险峻，不仅吸引了兵家，也激发了无数文人墨客的创作灵感。在第四章，我们将一同欣赏那些流传千古的诗篇，聆听那些动人的民间传说。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宋代诗人张显用“盘踞作虎蹲”来形容军山的雄伟，明代史鉴则在诗中抒发了怀古幽思。这些诗篇，以凝练的语言，描绘了军山的壮丽景色，也寄托了作者的情感，成为了军山文化的重要组成部分。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除了文人的诗篇，民间也流传着许多关于军山的传说。比如有人说，在风雨交加的夜晚，能听到山上传来金戈铁马的厮杀声，那是三国将士的英魂不散。这些传说，为军山增添了浓厚的悲壮与神秘色彩。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历史的硝烟已经散去，今天的军山迎来了全新的篇章。在最后一章，我们将看到，这座古老的军事要塞，如何变身为连接南北、推动发展的经济动脉，见证“天堑变通途”的伟大变迁。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进入现代，军山的标志性建筑就是这座军山长江大桥。它于2001年通车，是当时长江上最宽、时速最快的桥梁。这座大桥不仅是一项伟大的工程奇迹，更重要的是，它打通了国家交通大动脉，极大地推动了武汉及周边地区的经济发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桥的建成，也带动了军山新城的崛起。这里现在是武汉“车谷副城”的核心，定位为科创、双智、国际化的未来之城。新城在发展前沿产业的同时，也非常注重生态和文化。像龙灵山公园，就是由废弃矿坑改造而成的城市绿肺。历史文化与现代发展在这里完美融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为了让大家更直观地了解军山，我们整理了一些核心数据。从海拔高度到大桥参数，再到重要历史事件的时间点，这些数据共同勾勒出军山的轮廓。这些信息都来源于权威机构，具有很高的可信度。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回顾军山的历史，我们看到了一部从神话到现实，从战争到和平的壮丽史诗。它曾是英雄的战场，如今是希望的新城。军山的变迁，正是中华民族坚韧不拔、开拓进取精神的缩影，也昭示着我们新时代的无限可能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我的介绍到此结束，感谢大家的聆听。希望通过这次分享，能让大家对军山有一个更全面、更深刻的认识。谢谢！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8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3.sv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0.svg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27.svg"/><Relationship Id="rId7" Type="http://schemas.openxmlformats.org/officeDocument/2006/relationships/image" Target="../media/image26.png"/><Relationship Id="rId6" Type="http://schemas.openxmlformats.org/officeDocument/2006/relationships/image" Target="../media/image4.svg"/><Relationship Id="rId5" Type="http://schemas.openxmlformats.org/officeDocument/2006/relationships/image" Target="../media/image25.png"/><Relationship Id="rId4" Type="http://schemas.openxmlformats.org/officeDocument/2006/relationships/image" Target="../media/image6.svg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3.jpe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4.jpeg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41.svg"/><Relationship Id="rId7" Type="http://schemas.openxmlformats.org/officeDocument/2006/relationships/image" Target="../media/image40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0" Type="http://schemas.openxmlformats.org/officeDocument/2006/relationships/notesSlide" Target="../notesSlides/notesSlide18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svg"/><Relationship Id="rId8" Type="http://schemas.openxmlformats.org/officeDocument/2006/relationships/image" Target="../media/image48.png"/><Relationship Id="rId7" Type="http://schemas.openxmlformats.org/officeDocument/2006/relationships/image" Target="../media/image47.svg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4.svg"/><Relationship Id="rId6" Type="http://schemas.openxmlformats.org/officeDocument/2006/relationships/image" Target="../media/image25.png"/><Relationship Id="rId5" Type="http://schemas.openxmlformats.org/officeDocument/2006/relationships/image" Target="../media/image50.svg"/><Relationship Id="rId4" Type="http://schemas.openxmlformats.org/officeDocument/2006/relationships/image" Target="../media/image49.png"/><Relationship Id="rId3" Type="http://schemas.openxmlformats.org/officeDocument/2006/relationships/image" Target="../media/image20.svg"/><Relationship Id="rId2" Type="http://schemas.openxmlformats.org/officeDocument/2006/relationships/image" Target="../media/image48.png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2.png"/><Relationship Id="rId1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540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erif SC"/>
                <a:ea typeface="Noto Serif SC"/>
                <a:cs typeface="Noto Serif SC"/>
                <a:sym typeface="Noto Serif SC"/>
              </a:rPr>
              <a:t>军山历史文化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4191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 spc="600">
                <a:solidFill>
                  <a:srgbClr val="EBE1D7">
                    <a:alpha val="9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一座山的千年史诗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55245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 spc="300">
                <a:solidFill>
                  <a:srgbClr val="FFFFFF">
                    <a:alpha val="6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</a:t>
            </a:r>
            <a:r>
              <a:rPr lang="zh-CN" altLang="en-US" sz="1600" b="0" i="0" u="none" strike="noStrike" spc="300">
                <a:solidFill>
                  <a:srgbClr val="FFFFFF">
                    <a:alpha val="6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武汉市城铁技工学校</a:t>
            </a:r>
            <a:r>
              <a:rPr lang="en-US" altLang="zh-CN" sz="1600" b="0" i="0" u="none" strike="noStrike" spc="300">
                <a:solidFill>
                  <a:srgbClr val="FFFFFF">
                    <a:alpha val="6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 </a:t>
            </a:r>
            <a:r>
              <a:rPr lang="zh-CN" altLang="en-US" sz="1600" b="0" i="0" u="none" strike="noStrike" spc="300">
                <a:solidFill>
                  <a:srgbClr val="FFFFFF">
                    <a:alpha val="6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刘美晨</a:t>
            </a:r>
            <a:r>
              <a:rPr lang="en-US" sz="1600" b="0" i="0" u="none" strike="noStrike" spc="300">
                <a:solidFill>
                  <a:srgbClr val="FFFFFF">
                    <a:alpha val="6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 ——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前言：一座山的千年史诗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286000"/>
            <a:ext cx="3378200" cy="30480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540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565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江山形胜 · 天堑锁钥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1750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4281E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矗立于长江中游北岸，武汉西南之隅。它不仅是江汉平原的地理地标，更是扼守长江水路的天然屏障。山形崔嵬，水势浩渺，成就了“一山锁长江”的独特地缘格局。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06900" y="2286000"/>
            <a:ext cx="3378200" cy="30480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0900" y="2540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168900" y="2565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千年烽烟 · 史海钩沉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60900" y="31750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4281E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从大禹治水的古老传说，到三国争霸的古战场；从历代兵家必争的江防要塞，到明清商贸的繁华码头。这里的一砖一石，皆镌刻着华夏大地的沧桑变迁与历史回响。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51800" y="2286000"/>
            <a:ext cx="3378200" cy="30480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05800" y="2540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813800" y="2565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古今交融 · 时代新篇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05800" y="31750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4281E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昔日的古战场，今日崛起为连接南北的交通枢纽。横跨天堑的现代化大桥飞架南北，产业新城拔地而起。军山，正以全新的姿态，在新时代的浪潮中续写着属于长江的壮丽诗篇。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651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1" u="none" strike="noStrike">
                <a:solidFill>
                  <a:srgbClr val="8C4B3A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“ 一山阅尽千年史，半壁雄关立潮头。让我们穿越时空的隧道，共赴这场与历史的深情对话。”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8C4B3A">
              <a:alpha val="6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1968500"/>
            <a:ext cx="76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壹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841500" y="1968500"/>
            <a:ext cx="4000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D2E28"/>
                </a:solidFill>
                <a:latin typeface="Noto Serif SC"/>
                <a:ea typeface="Noto Serif SC"/>
                <a:cs typeface="Noto Serif SC"/>
                <a:sym typeface="Noto Serif SC"/>
              </a:rPr>
              <a:t>神禹遗踪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841500" y="2387600"/>
            <a:ext cx="4000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C4840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探寻军山的神话缘起，溯源大禹治水的历史印记，解锁山川背后的古老传说与人文渊源。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8C4B3A">
              <a:alpha val="6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13500" y="1968500"/>
            <a:ext cx="76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302500" y="1968500"/>
            <a:ext cx="4000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D2E28"/>
                </a:solidFill>
                <a:latin typeface="Noto Serif SC"/>
                <a:ea typeface="Noto Serif SC"/>
                <a:cs typeface="Noto Serif SC"/>
                <a:sym typeface="Noto Serif SC"/>
              </a:rPr>
              <a:t>三国烽烟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302500" y="2387600"/>
            <a:ext cx="4000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C4840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回望赤壁之战的古战场风云，重温三国群雄逐鹿的壮烈史诗，感受历史烽烟的厚重回响。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3238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8C4B3A">
              <a:alpha val="6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952500" y="3429000"/>
            <a:ext cx="76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叁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841500" y="3429000"/>
            <a:ext cx="4000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D2E28"/>
                </a:solidFill>
                <a:latin typeface="Noto Serif SC"/>
                <a:ea typeface="Noto Serif SC"/>
                <a:cs typeface="Noto Serif SC"/>
                <a:sym typeface="Noto Serif SC"/>
              </a:rPr>
              <a:t>历代江防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841500" y="3848100"/>
            <a:ext cx="4000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C4840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梳理从六朝到明清的江防体系演变，见证千年江防的烽火岁月与扼守长江的战略意义。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3238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8C4B3A">
              <a:alpha val="6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413500" y="3429000"/>
            <a:ext cx="76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肆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302500" y="3429000"/>
            <a:ext cx="4000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D2E28"/>
                </a:solidFill>
                <a:latin typeface="Noto Serif SC"/>
                <a:ea typeface="Noto Serif SC"/>
                <a:cs typeface="Noto Serif SC"/>
                <a:sym typeface="Noto Serif SC"/>
              </a:rPr>
              <a:t>文脉流传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302500" y="3848100"/>
            <a:ext cx="4000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C4840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品赏历代文人墨客的诗词题咏，探访名胜古迹与民间传说，感受军山深厚的文化底蕴。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4826000"/>
            <a:ext cx="10668000" cy="1206500"/>
          </a:xfrm>
          <a:prstGeom prst="roundRect">
            <a:avLst>
              <a:gd name="adj" fmla="val 0"/>
            </a:avLst>
          </a:prstGeom>
          <a:solidFill>
            <a:srgbClr val="8C4B3A">
              <a:alpha val="9000"/>
            </a:srgbClr>
          </a:solidFill>
          <a:ln w="12700" cap="flat" cmpd="sng">
            <a:solidFill>
              <a:srgbClr val="8C4B3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952500" y="5016500"/>
            <a:ext cx="76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伍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841500" y="5016500"/>
            <a:ext cx="9207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D2E28"/>
                </a:solidFill>
                <a:latin typeface="Noto Serif SC"/>
                <a:ea typeface="Noto Serif SC"/>
                <a:cs typeface="Noto Serif SC"/>
                <a:sym typeface="Noto Serif SC"/>
              </a:rPr>
              <a:t>时代新章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41500" y="5435600"/>
            <a:ext cx="9207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C4840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见证天堑变通途的时代跨越，领略军山从历史古隘到现代滨江新城的华丽蝶变，展望区域发展的崭新篇章。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1778000"/>
            <a:ext cx="1219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8C4B3A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壹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810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神禹遗踪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51435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 spc="600">
                <a:solidFill>
                  <a:srgbClr val="4A2C21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军山的神话起源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大禹治水与军山的由来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2050" r="2049"/>
          <a:stretch>
            <a:fillRect/>
          </a:stretch>
        </p:blipFill>
        <p:spPr>
          <a:xfrm>
            <a:off x="762000" y="1905000"/>
            <a:ext cx="3556000" cy="3556000"/>
          </a:xfrm>
          <a:prstGeom prst="rect">
            <a:avLst/>
          </a:prstGeom>
          <a:noFill/>
          <a:ln w="25400" cap="flat" cmpd="sng">
            <a:solidFill>
              <a:srgbClr val="8C4B3A">
                <a:alpha val="6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42261C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588000"/>
            <a:ext cx="355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C4B3A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▲ 大禹治水古画，再现华夏先祖战洪伟绩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699000" y="1905000"/>
            <a:ext cx="6731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4A2B20"/>
                </a:solidFill>
                <a:latin typeface="Noto Serif SC"/>
                <a:ea typeface="Noto Serif SC"/>
                <a:cs typeface="Noto Serif SC"/>
                <a:sym typeface="Noto Serif SC"/>
              </a:rPr>
              <a:t>上古洪荒，洪水肆虐。大禹率众治水时，见长江畔一巨洞喷涌不止，致江水泛滥。极目远眺，千里之外有山聚集着万千治水军民，大禹便将此山命名为“军山”，寄予了众志成城、战胜水患的厚望。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6486">
            <a:off x="4699006" y="3295650"/>
            <a:ext cx="673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C4B3A">
                <a:alpha val="2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4699000" y="3556000"/>
            <a:ext cx="6731000" cy="15875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889500" y="3683000"/>
            <a:ext cx="6350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神鞭移山 · 堵泉安民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3C2319"/>
                </a:solidFill>
                <a:latin typeface="Noto Serif SC"/>
                <a:ea typeface="Noto Serif SC"/>
                <a:cs typeface="Noto Serif SC"/>
                <a:sym typeface="Noto Serif SC"/>
              </a:rPr>
              <a:t>为堵泉眼，禹得仙人相助，获神异白麻织成巨鞭。他挥鞭一抽，地动山摇，千里之外的军山竟腾空而起，飞来堵住洞口。洪水瞬退，百姓得以安居乐业，这座神山便化作了如今江汉平原上的</a:t>
            </a:r>
            <a:r>
              <a:rPr lang="en-US" sz="14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大军山</a:t>
            </a:r>
            <a:r>
              <a:rPr lang="en-US" sz="1400" b="0" i="0" u="none" strike="noStrike">
                <a:solidFill>
                  <a:srgbClr val="3C2319"/>
                </a:solidFill>
                <a:latin typeface="Noto Serif SC"/>
                <a:ea typeface="Noto Serif SC"/>
                <a:cs typeface="Noto Serif SC"/>
                <a:sym typeface="Noto Serif SC"/>
              </a:rPr>
              <a:t>。</a:t>
            </a:r>
            <a:endParaRPr lang="en-US" sz="1400" b="0" i="0" u="none" strike="noStrike">
              <a:solidFill>
                <a:srgbClr val="3C2319"/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699000" y="5334000"/>
            <a:ext cx="673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A3C32"/>
                </a:solidFill>
                <a:latin typeface="Noto Serif SC"/>
                <a:ea typeface="Noto Serif SC"/>
                <a:cs typeface="Noto Serif SC"/>
                <a:sym typeface="Noto Serif SC"/>
              </a:rPr>
              <a:t>这则传说不仅赋予了军山独特的地理成因，更让它承载了“镇水安澜、守护一方”的神圣使命，成为荆楚大地千百年来祈愿平安、崇敬英雄的文化符号。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地理坐标与战略地位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8949" b="8949"/>
          <a:stretch>
            <a:fillRect/>
          </a:stretch>
        </p:blipFill>
        <p:spPr>
          <a:xfrm>
            <a:off x="762000" y="1841500"/>
            <a:ext cx="3302000" cy="4064000"/>
          </a:xfrm>
          <a:prstGeom prst="roundRect">
            <a:avLst>
              <a:gd name="adj" fmla="val 4615"/>
            </a:avLst>
          </a:prstGeom>
          <a:noFill/>
          <a:ln w="25400" cap="flat" cmpd="sng">
            <a:solidFill>
              <a:srgbClr val="8C4B3A">
                <a:alpha val="25000"/>
              </a:srgbClr>
            </a:solidFill>
            <a:prstDash val="solid"/>
            <a:round/>
          </a:ln>
          <a:effectLst>
            <a:outerShdw blurRad="190500" dist="76200" dir="2700000" algn="tl" rotWithShape="0">
              <a:srgbClr val="3C281E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4445000" y="1841500"/>
            <a:ext cx="6985000" cy="13335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cap="flat" cmpd="sng">
            <a:solidFill>
              <a:srgbClr val="733424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20320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5080000" y="2032000"/>
            <a:ext cx="622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ans SC"/>
                <a:ea typeface="Noto Sans SC"/>
                <a:cs typeface="Noto Sans SC"/>
                <a:sym typeface="Noto Sans SC"/>
              </a:rPr>
              <a:t>01 得天独厚的地理形胜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635500" y="2463800"/>
            <a:ext cx="65405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D261C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军山雄踞长江左岸，扼守中游黄金水道，由大、小军山双峰并峙而成。两山如门，锁住江面，构成武汉西南天然的地理屏障，亦是江汉平原与长江水运的咽喉节点。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45000" y="3365500"/>
            <a:ext cx="6985000" cy="13335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cap="flat" cmpd="sng">
            <a:solidFill>
              <a:srgbClr val="733424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5500" y="35560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80000" y="3556000"/>
            <a:ext cx="622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ans SC"/>
                <a:ea typeface="Noto Sans SC"/>
                <a:cs typeface="Noto Sans SC"/>
                <a:sym typeface="Noto Sans SC"/>
              </a:rPr>
              <a:t>02 平原之上的视觉高地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35500" y="3987800"/>
            <a:ext cx="65405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D261C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主峰海拔197.3米，虽非巍峨高山，却是坦荡江汉平原上的显著制高点。登临其上视野开阔无阻，往来江船与两岸沃野尽收眼底，具备绝佳的瞭望与预警优势。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445000" y="4889500"/>
            <a:ext cx="6985000" cy="13335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cap="flat" cmpd="sng">
            <a:solidFill>
              <a:srgbClr val="733424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35500" y="50800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080000" y="5080000"/>
            <a:ext cx="622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ans SC"/>
                <a:ea typeface="Noto Sans SC"/>
                <a:cs typeface="Noto Sans SC"/>
                <a:sym typeface="Noto Sans SC"/>
              </a:rPr>
              <a:t>03 历代兵家必争之要塞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635500" y="5511800"/>
            <a:ext cx="65405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D261C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南瞰大江、北连平原的格局使其成为历代江防重镇。明嘉靖《汉阳府志》载“吴魏相战，陈兵两山之间”，印证了其在军事攻防与水运控制上不可替代的战略价值。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1905000"/>
            <a:ext cx="1219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8C4B3A">
                    <a:alpha val="34902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810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三国烽烟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4953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422116">
                    <a:alpha val="74902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赤壁之战的古战场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9055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8C4B3A">
                    <a:alpha val="6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“折戟沉沙铁未销，自将磨洗认前朝”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历史文献中的军山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778000"/>
            <a:ext cx="3556000" cy="3556000"/>
          </a:xfrm>
          <a:prstGeom prst="rect">
            <a:avLst/>
          </a:prstGeom>
          <a:noFill/>
          <a:ln w="25400" cap="flat" cmpd="sng">
            <a:solidFill>
              <a:srgbClr val="8C4B3A">
                <a:alpha val="40000"/>
              </a:srgbClr>
            </a:solidFill>
            <a:prstDash val="solid"/>
            <a:round/>
          </a:ln>
          <a:effectLst>
            <a:outerShdw blurRad="190500" dist="76200" dir="2700000" algn="tl" rotWithShape="0">
              <a:srgbClr val="3C1E14">
                <a:alpha val="12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524500"/>
            <a:ext cx="355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8C4B3A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吴魏鏖战图 · 绘三国烽火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826000" y="1778000"/>
            <a:ext cx="660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2D23"/>
                </a:solidFill>
                <a:latin typeface="Noto Sans SC"/>
                <a:ea typeface="Noto Sans SC"/>
                <a:cs typeface="Noto Sans SC"/>
                <a:sym typeface="Noto Sans SC"/>
              </a:rPr>
              <a:t>军山的传奇，深深镌刻在三国的烽火岁月里。它是东吴屹立于长江之上的江防锁钥，更是赤壁之战这一改变天下格局的关键战役中，周瑜运筹、黄盖诈降的重要策源地，其史迹在诸多传世典籍中皆可寻踪。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826000" y="3048000"/>
            <a:ext cx="6604000" cy="14605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5016500" y="3276600"/>
            <a:ext cx="50800" cy="1016000"/>
          </a:xfrm>
          <a:prstGeom prst="roundRect">
            <a:avLst>
              <a:gd name="adj" fmla="val 0"/>
            </a:avLst>
          </a:prstGeom>
          <a:solidFill>
            <a:srgbClr val="8C4B3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5270500" y="3200400"/>
            <a:ext cx="596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《水经注·江水》（北魏·郦道元）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43028"/>
                </a:solidFill>
                <a:latin typeface="Noto Sans SC"/>
                <a:ea typeface="Noto Sans SC"/>
                <a:cs typeface="Noto Sans SC"/>
                <a:sym typeface="Noto Sans SC"/>
              </a:rPr>
              <a:t>“江水左迳百人山南，右迳赤壁山北，昔周瑜与黄盖诈降魏武大军处所也。”此“大军山”即指军山，以详实的地理记述，确凿印证了此地与赤壁之战的直接渊源，为那段历史留存了铁证。</a:t>
            </a:r>
            <a:endParaRPr lang="en-US" sz="1300" b="0" i="0" u="none" strike="noStrike">
              <a:solidFill>
                <a:srgbClr val="443028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826000" y="4699000"/>
            <a:ext cx="6604000" cy="14605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5016500" y="4927600"/>
            <a:ext cx="50800" cy="1016000"/>
          </a:xfrm>
          <a:prstGeom prst="roundRect">
            <a:avLst>
              <a:gd name="adj" fmla="val 0"/>
            </a:avLst>
          </a:prstGeom>
          <a:solidFill>
            <a:srgbClr val="8C4B3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5270500" y="4851400"/>
            <a:ext cx="5969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《汉阳府志》（明·嘉靖）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600"/>
              </a:spcBef>
            </a:pPr>
            <a:r>
              <a:rPr lang="en-US" sz="1300" b="0" i="0" u="none" strike="noStrike">
                <a:solidFill>
                  <a:srgbClr val="443028"/>
                </a:solidFill>
                <a:latin typeface="Noto Sans SC"/>
                <a:ea typeface="Noto Sans SC"/>
                <a:cs typeface="Noto Sans SC"/>
                <a:sym typeface="Noto Sans SC"/>
              </a:rPr>
              <a:t>“三国时，吴魏相战，陈兵两山之间，故以大、小军山名。”寥寥数语，道尽了大小军山得名的由来，将山川的名号与三国时期的军事对垒紧密相连，让自然山水成为了历史的鲜活注脚。</a:t>
            </a:r>
            <a:endParaRPr lang="en-US" sz="1300" b="0" i="0" u="none" strike="noStrike">
              <a:solidFill>
                <a:srgbClr val="443028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运筹帷幄的“诸葛城”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1206500"/>
          </a:xfrm>
          <a:prstGeom prst="roundRect">
            <a:avLst>
              <a:gd name="adj" fmla="val 0"/>
            </a:avLst>
          </a:prstGeom>
          <a:solidFill>
            <a:srgbClr val="FDF8F2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16764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211B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据清代《汉阳府志》及《新辑汉阳识略》所载，在大军山、小军山与设法山的三山环抱之间，下临沌水之地，曾有一座“诸葛城”。相传这里是赤壁之战前夕，诸葛亮驻军运筹、操练兵马的军事要塞，是荆楚大地三国文化的重要历史印记。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08" b="108"/>
          <a:stretch>
            <a:fillRect/>
          </a:stretch>
        </p:blipFill>
        <p:spPr>
          <a:xfrm>
            <a:off x="762000" y="2984500"/>
            <a:ext cx="2921000" cy="1943100"/>
          </a:xfrm>
          <a:prstGeom prst="rect">
            <a:avLst/>
          </a:prstGeom>
          <a:noFill/>
          <a:ln w="25400" cap="flat" cmpd="sng">
            <a:solidFill>
              <a:srgbClr val="8C4B3A">
                <a:alpha val="4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15000"/>
              </a:srgbClr>
            </a:outerShdw>
          </a:effec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22403" b="22403"/>
          <a:stretch>
            <a:fillRect/>
          </a:stretch>
        </p:blipFill>
        <p:spPr>
          <a:xfrm>
            <a:off x="3937000" y="2984500"/>
            <a:ext cx="1651000" cy="1943100"/>
          </a:xfrm>
          <a:prstGeom prst="rect">
            <a:avLst/>
          </a:prstGeom>
          <a:noFill/>
          <a:ln w="25400" cap="flat" cmpd="sng">
            <a:solidFill>
              <a:srgbClr val="8C4B3A">
                <a:alpha val="4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15000"/>
              </a:srgbClr>
            </a:outerShdw>
          </a:effectLst>
        </p:spPr>
      </p:pic>
      <p:sp>
        <p:nvSpPr>
          <p:cNvPr id="8" name="AutoShape 8"/>
          <p:cNvSpPr/>
          <p:nvPr/>
        </p:nvSpPr>
        <p:spPr>
          <a:xfrm>
            <a:off x="762000" y="5207000"/>
            <a:ext cx="482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古韵新姿：</a:t>
            </a:r>
            <a:r>
              <a:rPr lang="en-US" sz="1300" b="0" i="0" u="none" strike="noStrike">
                <a:solidFill>
                  <a:srgbClr val="503228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军山诸葛城的盛大开园与武侯塑像，让沉睡千年的三国故事鲜活重现，成为连接古今的文化纽带。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096000" y="2984500"/>
            <a:ext cx="5334000" cy="15875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86500" y="3175000"/>
            <a:ext cx="279400" cy="279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667500" y="3149600"/>
            <a:ext cx="457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史海钩沉 · 权威佐证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86500" y="3556000"/>
            <a:ext cx="495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211B">
                    <a:alpha val="74902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2023年，华中科技大学、武汉大学等高校的历史学专家团队，经实地踏访与文献互证，确认军山新城区域为赤壁之战古战场的重要组成部分，为“诸葛城”的历史渊源提供了坚实的学术支撑。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096000" y="4826000"/>
            <a:ext cx="5334000" cy="15875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86500" y="5016500"/>
            <a:ext cx="279400" cy="279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6667500" y="4991100"/>
            <a:ext cx="457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文旅新篇 · 实景再现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86500" y="5397500"/>
            <a:ext cx="495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211B">
                    <a:alpha val="74902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2025年1月，军山诸葛城一期正式开园。城内复原了诸葛像、武侯池、濯缨水阁等标志性景观，以沉浸式场景生动演绎三国风云，打造集文化体验、休闲旅游于一体的城市文化新地标。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周瑜练兵与火烧赤壁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87500"/>
            <a:ext cx="10668000" cy="952500"/>
          </a:xfrm>
          <a:prstGeom prst="roundRect">
            <a:avLst>
              <a:gd name="adj" fmla="val 0"/>
            </a:avLst>
          </a:prstGeom>
          <a:solidFill>
            <a:srgbClr val="FDF8F2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1714500"/>
            <a:ext cx="10160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3228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在赤壁之战的宏大叙事中，军山不仅是诸葛亮推演谋略的灵犀之地，更是东吴水军厉兵秣马的摇篮。这片水域以其独特的地理形胜，成为了那场千古之战的重要序幕与决胜伏笔，见证了三国鼎立格局的悄然奠基。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794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2984500"/>
            <a:ext cx="279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水师砺兵，锻造劲旅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556000"/>
            <a:ext cx="2730500" cy="234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C281E"/>
                </a:solidFill>
                <a:latin typeface="Noto Sans SC"/>
                <a:ea typeface="Noto Sans SC"/>
                <a:cs typeface="Noto Sans SC"/>
                <a:sym typeface="Noto Sans SC"/>
              </a:rPr>
              <a:t>东吴大都督周瑜曾于此地厉兵秣马，巧妙利用河湖港汊的复杂水网地形，将吴军操练成一支进退自如、深谙水战精髓的精锐水师。每一处港弯都回荡过操练的号角，每一道水波都见证过战船的穿梭，为赤壁水战的最终胜利铸就了坚实的武力根基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t="11274" b="11274"/>
          <a:stretch>
            <a:fillRect/>
          </a:stretch>
        </p:blipFill>
        <p:spPr>
          <a:xfrm>
            <a:off x="4000500" y="3492500"/>
            <a:ext cx="1714500" cy="2476500"/>
          </a:xfrm>
          <a:prstGeom prst="rect">
            <a:avLst/>
          </a:prstGeom>
          <a:noFill/>
          <a:ln w="12700" cap="flat" cmpd="sng">
            <a:solidFill>
              <a:srgbClr val="8C4B3A">
                <a:alpha val="30000"/>
              </a:srgbClr>
            </a:solidFill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6159500" y="2794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13500" y="2984500"/>
            <a:ext cx="279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扼守江防，谋定赤壁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13500" y="3556000"/>
            <a:ext cx="2730500" cy="234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C281E"/>
                </a:solidFill>
                <a:latin typeface="Noto Sans SC"/>
                <a:ea typeface="Noto Sans SC"/>
                <a:cs typeface="Noto Sans SC"/>
                <a:sym typeface="Noto Sans SC"/>
              </a:rPr>
              <a:t>军山扼守长江主航道之咽喉，是孙刘联军瞭望曹军动向的天然前哨。登高俯瞰，曹军的战船排布与水陆部署尽收眼底。正是在这山水形胜之间，“火烧赤壁”的奇谋方略得以酝酿与敲定，成就了中国军事史上以少胜多、以弱胜强的经典战例，至今仍为后世所传颂。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 l="24587" r="24587"/>
          <a:stretch>
            <a:fillRect/>
          </a:stretch>
        </p:blipFill>
        <p:spPr>
          <a:xfrm>
            <a:off x="9398000" y="3492500"/>
            <a:ext cx="1714500" cy="2476500"/>
          </a:xfrm>
          <a:prstGeom prst="rect">
            <a:avLst/>
          </a:prstGeom>
          <a:noFill/>
          <a:ln w="12700" cap="flat" cmpd="sng">
            <a:solidFill>
              <a:srgbClr val="8C4B3A">
                <a:alpha val="30000"/>
              </a:srgbClr>
            </a:solidFill>
            <a:prstDash val="solid"/>
            <a:rou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1587500"/>
            <a:ext cx="12192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0" b="1" i="0" u="none" strike="noStrike">
                <a:solidFill>
                  <a:srgbClr val="8C4B3A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683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历代江防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207000" y="4762500"/>
            <a:ext cx="1778000" cy="25400"/>
          </a:xfrm>
          <a:prstGeom prst="roundRect">
            <a:avLst>
              <a:gd name="adj" fmla="val 0"/>
            </a:avLst>
          </a:prstGeom>
          <a:solidFill>
            <a:srgbClr val="8C4B3A">
              <a:alpha val="40000"/>
            </a:srgbClr>
          </a:solidFill>
          <a:ln cap="flat" cmpd="sng">
            <a:solidFill>
              <a:srgbClr val="733424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0" y="51435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4B2319">
                    <a:alpha val="74902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千年不息的烽火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从魏晋到宋元：常设的军事要塞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09" r="109"/>
          <a:stretch>
            <a:fillRect/>
          </a:stretch>
        </p:blipFill>
        <p:spPr>
          <a:xfrm>
            <a:off x="762000" y="1905000"/>
            <a:ext cx="3810000" cy="2921000"/>
          </a:xfrm>
          <a:prstGeom prst="rect">
            <a:avLst/>
          </a:prstGeom>
          <a:noFill/>
          <a:ln w="25400" cap="flat" cmpd="sng">
            <a:solidFill>
              <a:srgbClr val="8C4B3A">
                <a:alpha val="4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3C281E">
                <a:alpha val="10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080000"/>
            <a:ext cx="381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A372D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图：古代军山烽火台防御体系复原示意</a:t>
            </a:r>
            <a:br>
              <a:rPr lang="en-US" sz="1400" b="0" i="0" u="none" strike="noStrike">
                <a:solidFill>
                  <a:srgbClr val="5A372D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400" b="0" i="0" u="none" strike="noStrike">
                <a:solidFill>
                  <a:srgbClr val="5A372D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可见坞墙、墩台与望楼的严密布局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953000" y="1905000"/>
            <a:ext cx="6604000" cy="11684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7000" y="20955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715000" y="2032000"/>
            <a:ext cx="57785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魏晋 · 荆楚锁钥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C281E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天下归晋后，军山依旧是镇守荆州、控扼长江中游的核心据点。作为连接巴蜀与江东的咽喉，其“一夫当关，万夫莫开”的战略价值在乱世中愈发凸显。</a:t>
            </a:r>
            <a:endParaRPr lang="en-US" sz="1400" b="0" i="0" u="none" strike="noStrike">
              <a:solidFill>
                <a:srgbClr val="3C281E">
                  <a:alpha val="85098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953000" y="3238500"/>
            <a:ext cx="6604000" cy="13335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7000" y="34544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715000" y="3365500"/>
            <a:ext cx="5778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隋唐 · 烽堠绵亘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C281E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朝廷在此设立常设江防哨所，筑营垒、建烽燧，与周边西塞山、荆门山形成联动。白日举烟、夜间明火，构建起立体的江面监控与军事预警网络。</a:t>
            </a:r>
            <a:endParaRPr lang="en-US" sz="1400" b="0" i="0" u="none" strike="noStrike">
              <a:solidFill>
                <a:srgbClr val="3C281E">
                  <a:alpha val="85098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53000" y="4826000"/>
            <a:ext cx="6604000" cy="11684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07000" y="50165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715000" y="4953000"/>
            <a:ext cx="57785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宋元 · 南北争衡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C281E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南宋以此为抵御金兵南下的江防屏障，垒石为堡，屯兵驻守；元代一统后，仍在此设巡检司，监控江南动向。千年烽火，见证了无数王朝的兴衰与更迭。</a:t>
            </a:r>
            <a:endParaRPr lang="en-US" sz="1400" b="0" i="0" u="none" strike="noStrike">
              <a:solidFill>
                <a:srgbClr val="3C281E">
                  <a:alpha val="85098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明清时期：江汛哨所与望江奇景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905000"/>
            <a:ext cx="3556000" cy="3556000"/>
          </a:xfrm>
          <a:prstGeom prst="roundRect">
            <a:avLst>
              <a:gd name="adj" fmla="val 3571"/>
            </a:avLst>
          </a:prstGeom>
          <a:noFill/>
          <a:ln w="25400" cap="flat" cmpd="sng">
            <a:solidFill>
              <a:srgbClr val="8C4B3A">
                <a:alpha val="30000"/>
              </a:srgbClr>
            </a:solidFill>
            <a:prstDash val="solid"/>
            <a:round/>
          </a:ln>
          <a:effectLst>
            <a:outerShdw blurRad="190500" dist="101600" dir="2700000" algn="tl" rotWithShape="0">
              <a:srgbClr val="3C1E14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588000"/>
            <a:ext cx="355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8C4B3A">
                    <a:alpha val="80000"/>
                  </a:srgbClr>
                </a:solidFill>
                <a:latin typeface="Kaiti SC"/>
                <a:ea typeface="Kaiti SC"/>
                <a:cs typeface="Kaiti SC"/>
                <a:sym typeface="Kaiti SC"/>
              </a:rPr>
              <a:t>“凌空探江，云雾为邻，恍入仙境”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699000" y="1905000"/>
            <a:ext cx="6731000" cy="17145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cap="flat" cmpd="sng">
            <a:solidFill>
              <a:srgbClr val="733424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4953000" y="2095500"/>
            <a:ext cx="635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江汛哨所 · 戍守江防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953000" y="2540000"/>
            <a:ext cx="622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D261E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明清时期，军山从大规模驻军地演变为常态化的江汛管理核心。这里设立专职江汛，负责昼夜巡查江面、维护水上治安与传递紧急军情，成为扼守长江中游航运安全与流域稳定的关键水上要塞，见证了古代江防体系的精细化发展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699000" y="3810000"/>
            <a:ext cx="6731000" cy="23495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cap="flat" cmpd="sng">
            <a:solidFill>
              <a:srgbClr val="733424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4953000" y="4000500"/>
            <a:ext cx="635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望江胜景 · 天下奇观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3000" y="45720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334000" y="4546600"/>
            <a:ext cx="2857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8C4B3A"/>
                </a:solidFill>
                <a:latin typeface="Noto Sans SC"/>
                <a:ea typeface="Noto Sans SC"/>
                <a:cs typeface="Noto Sans SC"/>
                <a:sym typeface="Noto Sans SC"/>
              </a:rPr>
              <a:t>云雾锁江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3D261E">
                    <a:alpha val="7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春夏之交或雨后初霁，江雾漫卷，登临如踏云端。远山隐现，江流无声，宛若置身蓬莱仙阁，为汉阳府第一观景绝胜。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5361804">
            <a:off x="7493000" y="5200685"/>
            <a:ext cx="114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45720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636000" y="4546600"/>
            <a:ext cx="2857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8C4B3A"/>
                </a:solidFill>
                <a:latin typeface="Noto Sans SC"/>
                <a:ea typeface="Noto Sans SC"/>
                <a:cs typeface="Noto Sans SC"/>
                <a:sym typeface="Noto Sans SC"/>
              </a:rPr>
              <a:t>海市蜃楼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3D261E">
                    <a:alpha val="7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特定气象下，江面烟波浩渺间偶现楼台亭阁幻影，虚实相生，变幻莫测。此景虽不常有，却为这座军事要塞增添了神秘的传奇色彩。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0" b="1" i="0" u="none" strike="noStrike">
                <a:solidFill>
                  <a:srgbClr val="8C4B3A">
                    <a:alpha val="14902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556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文脉流传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699000" y="4699000"/>
            <a:ext cx="2794000" cy="25400"/>
          </a:xfrm>
          <a:prstGeom prst="roundRect">
            <a:avLst>
              <a:gd name="adj" fmla="val 0"/>
            </a:avLst>
          </a:prstGeom>
          <a:solidFill>
            <a:srgbClr val="8C4B3A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0" y="5080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A67260"/>
                </a:solidFill>
                <a:latin typeface="Noto Serif SC"/>
                <a:ea typeface="Noto Serif SC"/>
                <a:cs typeface="Noto Serif SC"/>
                <a:sym typeface="Noto Serif SC"/>
              </a:rPr>
              <a:t>诗词与传说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传世诗篇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663" r="663"/>
          <a:stretch>
            <a:fillRect/>
          </a:stretch>
        </p:blipFill>
        <p:spPr>
          <a:xfrm>
            <a:off x="762000" y="2032000"/>
            <a:ext cx="3175000" cy="3302000"/>
          </a:xfrm>
          <a:prstGeom prst="rect">
            <a:avLst/>
          </a:prstGeom>
          <a:noFill/>
          <a:ln w="25400" cap="flat" cmpd="sng">
            <a:solidFill>
              <a:srgbClr val="8C4B3A">
                <a:alpha val="25000"/>
              </a:srgbClr>
            </a:solidFill>
            <a:prstDash val="solid"/>
            <a:round/>
          </a:ln>
          <a:effectLst>
            <a:outerShdw blurRad="127000" dist="50800" dir="2700000" algn="tl" rotWithShape="0">
              <a:srgbClr val="8C4B3A">
                <a:alpha val="12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524500"/>
            <a:ext cx="3175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8C4B3A">
                    <a:alpha val="70196"/>
                  </a:srgbClr>
                </a:solidFill>
                <a:latin typeface="Kaiti SC"/>
                <a:ea typeface="Kaiti SC"/>
                <a:cs typeface="Kaiti SC"/>
                <a:sym typeface="Kaiti SC"/>
              </a:rPr>
              <a:t>古人临望江台，把酒临风</a:t>
            </a:r>
            <a:br>
              <a:rPr lang="en-US" sz="1400" b="0" i="0" u="none" strike="noStrike">
                <a:solidFill>
                  <a:srgbClr val="8C4B3A">
                    <a:alpha val="70196"/>
                  </a:srgbClr>
                </a:solidFill>
                <a:latin typeface="Kaiti SC"/>
                <a:ea typeface="Kaiti SC"/>
                <a:cs typeface="Kaiti SC"/>
                <a:sym typeface="Kaiti SC"/>
              </a:rPr>
            </a:br>
            <a:r>
              <a:rPr lang="en-US" sz="1400" b="0" i="0" u="none" strike="noStrike">
                <a:solidFill>
                  <a:srgbClr val="8C4B3A">
                    <a:alpha val="70196"/>
                  </a:srgbClr>
                </a:solidFill>
                <a:latin typeface="Kaiti SC"/>
                <a:ea typeface="Kaiti SC"/>
                <a:cs typeface="Kaiti SC"/>
                <a:sym typeface="Kaiti SC"/>
              </a:rPr>
              <a:t>以诗寄情，共话军山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318000" y="2032000"/>
            <a:ext cx="7112000" cy="19685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4508500" y="2184400"/>
            <a:ext cx="6731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《军山》 · （宋）张显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508500" y="2667000"/>
            <a:ext cx="673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372D2A"/>
                </a:solidFill>
                <a:latin typeface="Kaiti SC"/>
                <a:ea typeface="Kaiti SC"/>
                <a:cs typeface="Kaiti SC"/>
                <a:sym typeface="Kaiti SC"/>
              </a:rPr>
              <a:t>乱石如群羊，合沓千里奔。军山几当前，盘踞作虎蹲。</a:t>
            </a:r>
            <a:br>
              <a:rPr lang="en-US" sz="1500" b="0" i="0" u="none" strike="noStrike">
                <a:solidFill>
                  <a:srgbClr val="372D2A"/>
                </a:solidFill>
                <a:latin typeface="Kaiti SC"/>
                <a:ea typeface="Kaiti SC"/>
                <a:cs typeface="Kaiti SC"/>
                <a:sym typeface="Kaiti SC"/>
              </a:rPr>
            </a:br>
            <a:r>
              <a:rPr lang="en-US" sz="1500" b="0" i="0" u="none" strike="noStrike">
                <a:solidFill>
                  <a:srgbClr val="372D2A"/>
                </a:solidFill>
                <a:latin typeface="Kaiti SC"/>
                <a:ea typeface="Kaiti SC"/>
                <a:cs typeface="Kaiti SC"/>
                <a:sym typeface="Kaiti SC"/>
              </a:rPr>
              <a:t>巨镇压坤维，层巅白云屯。下瞰大溪流，三尺清不浑。</a:t>
            </a:r>
            <a:br>
              <a:rPr lang="en-US" sz="1500" b="0" i="0" u="none" strike="noStrike">
                <a:solidFill>
                  <a:srgbClr val="372D2A"/>
                </a:solidFill>
                <a:latin typeface="Kaiti SC"/>
                <a:ea typeface="Kaiti SC"/>
                <a:cs typeface="Kaiti SC"/>
                <a:sym typeface="Kaiti SC"/>
              </a:rPr>
            </a:br>
            <a:r>
              <a:rPr lang="en-US" sz="1500" b="0" i="0" u="none" strike="noStrike">
                <a:solidFill>
                  <a:srgbClr val="372D2A"/>
                </a:solidFill>
                <a:latin typeface="Kaiti SC"/>
                <a:ea typeface="Kaiti SC"/>
                <a:cs typeface="Kaiti SC"/>
                <a:sym typeface="Kaiti SC"/>
              </a:rPr>
              <a:t>舟人落风帆，系缆前山根。我欲摘星斗，悬崖那可扪。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18000" y="4191000"/>
            <a:ext cx="7112000" cy="19685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4508500" y="4343400"/>
            <a:ext cx="6731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《军山》 · （明）史鉴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08500" y="4826000"/>
            <a:ext cx="673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372D2A"/>
                </a:solidFill>
                <a:latin typeface="Kaiti SC"/>
                <a:ea typeface="Kaiti SC"/>
                <a:cs typeface="Kaiti SC"/>
                <a:sym typeface="Kaiti SC"/>
              </a:rPr>
              <a:t>军山东望远依依，芳草平芜客去稀。风急海鲸吹浪过，月明神女弄珠归。</a:t>
            </a:r>
            <a:br>
              <a:rPr lang="en-US" sz="1500" b="0" i="0" u="none" strike="noStrike">
                <a:solidFill>
                  <a:srgbClr val="372D2A"/>
                </a:solidFill>
                <a:latin typeface="Kaiti SC"/>
                <a:ea typeface="Kaiti SC"/>
                <a:cs typeface="Kaiti SC"/>
                <a:sym typeface="Kaiti SC"/>
              </a:rPr>
            </a:br>
            <a:r>
              <a:rPr lang="en-US" sz="1500" b="0" i="0" u="none" strike="noStrike">
                <a:solidFill>
                  <a:srgbClr val="372D2A"/>
                </a:solidFill>
                <a:latin typeface="Kaiti SC"/>
                <a:ea typeface="Kaiti SC"/>
                <a:cs typeface="Kaiti SC"/>
                <a:sym typeface="Kaiti SC"/>
              </a:rPr>
              <a:t>孤峰缥缈青天远，弱水茫洋白鸟微。欲赋壮游无警句，令人重忆谢元晖。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民间传说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2032000"/>
            <a:ext cx="3556000" cy="3556000"/>
          </a:xfrm>
          <a:prstGeom prst="rect">
            <a:avLst/>
          </a:prstGeom>
          <a:noFill/>
          <a:ln w="25400" cap="flat" cmpd="sng">
            <a:solidFill>
              <a:srgbClr val="8C4B3A">
                <a:alpha val="2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8C4B3A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4826000" y="2032000"/>
            <a:ext cx="6604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5080000" y="22225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金鼓噉战，忠魂长存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0" y="2667000"/>
            <a:ext cx="609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D2B1F"/>
                </a:solidFill>
                <a:latin typeface="Noto Serif SC"/>
                <a:ea typeface="Noto Serif SC"/>
                <a:cs typeface="Noto Serif SC"/>
                <a:sym typeface="Noto Serif SC"/>
              </a:rPr>
              <a:t>元时风雨阴晦之夕，闻金鼓噉战之声。当地相传，此乃三国阵亡将士的阴灵之气，于暗夜中回荡，为这座巍峨的军山更添了几分悲壮与神秘的色彩，令人心生敬畏。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26000" y="4064000"/>
            <a:ext cx="6604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5080000" y="42545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山川载史，传说为魂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80000" y="4699000"/>
            <a:ext cx="609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D2B1F"/>
                </a:solidFill>
                <a:latin typeface="Noto Serif SC"/>
                <a:ea typeface="Noto Serif SC"/>
                <a:cs typeface="Noto Serif SC"/>
                <a:sym typeface="Noto Serif SC"/>
              </a:rPr>
              <a:t>军山的传说，是当地人民对历史的集体记忆与浪漫想象。它们与山川形胜融为一体，成为地域文化中不可分割的一部分，构筑起军山独特而深厚的人文底蕴，在岁月中代代相传。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6159500"/>
            <a:ext cx="10668000" cy="25400"/>
          </a:xfrm>
          <a:prstGeom prst="roundRect">
            <a:avLst>
              <a:gd name="adj" fmla="val 0"/>
            </a:avLst>
          </a:prstGeom>
          <a:solidFill>
            <a:srgbClr val="8C4B3A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1587500"/>
            <a:ext cx="1219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8C4B3A">
                    <a:alpha val="18039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683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时代新章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334000" y="4762500"/>
            <a:ext cx="1524000" cy="25400"/>
          </a:xfrm>
          <a:prstGeom prst="roundRect">
            <a:avLst>
              <a:gd name="adj" fmla="val 0"/>
            </a:avLst>
          </a:prstGeom>
          <a:solidFill>
            <a:srgbClr val="8C4B3A">
              <a:alpha val="100000"/>
            </a:srgbClr>
          </a:solidFill>
          <a:ln cap="flat" cmpd="sng">
            <a:solidFill>
              <a:srgbClr val="733424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0" y="5080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 spc="600">
                <a:solidFill>
                  <a:srgbClr val="60382E"/>
                </a:solidFill>
                <a:latin typeface="Noto Serif SC"/>
                <a:ea typeface="Noto Serif SC"/>
                <a:cs typeface="Noto Serif SC"/>
                <a:sym typeface="Noto Serif SC"/>
              </a:rPr>
              <a:t>天堑变通途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军山长江大桥：横跨天堑的巨龙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59" r="359"/>
          <a:stretch>
            <a:fillRect/>
          </a:stretch>
        </p:blipFill>
        <p:spPr>
          <a:xfrm>
            <a:off x="762000" y="1651000"/>
            <a:ext cx="4826000" cy="2730500"/>
          </a:xfrm>
          <a:prstGeom prst="rect">
            <a:avLst/>
          </a:prstGeom>
          <a:noFill/>
          <a:ln w="25400" cap="flat" cmpd="sng">
            <a:solidFill>
              <a:srgbClr val="8C4B3A">
                <a:alpha val="25000"/>
              </a:srgbClr>
            </a:solidFill>
            <a:prstDash val="solid"/>
            <a:round/>
          </a:ln>
          <a:effectLst>
            <a:outerShdw blurRad="190500" dist="76200" dir="2700000" algn="tl" rotWithShape="0">
              <a:srgbClr val="8C4B3A">
                <a:alpha val="12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7625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8C4B3A">
                    <a:alpha val="85098"/>
                  </a:srgbClr>
                </a:solidFill>
                <a:latin typeface="Kaiti SC"/>
                <a:ea typeface="Kaiti SC"/>
                <a:cs typeface="Kaiti SC"/>
                <a:sym typeface="Kaiti SC"/>
              </a:rPr>
              <a:t>“一桥飞架南北，天堑变通途。”</a:t>
            </a:r>
            <a:br>
              <a:rPr lang="en-US" sz="1600" b="0" i="0" u="none" strike="noStrike">
                <a:solidFill>
                  <a:srgbClr val="8C4B3A">
                    <a:alpha val="85098"/>
                  </a:srgbClr>
                </a:solidFill>
                <a:latin typeface="Kaiti SC"/>
                <a:ea typeface="Kaiti SC"/>
                <a:cs typeface="Kaiti SC"/>
                <a:sym typeface="Kaiti SC"/>
              </a:rPr>
            </a:br>
            <a:r>
              <a:rPr lang="en-US" sz="1600" b="0" i="0" u="none" strike="noStrike">
                <a:solidFill>
                  <a:srgbClr val="8C4B3A">
                    <a:alpha val="85098"/>
                  </a:srgbClr>
                </a:solidFill>
                <a:latin typeface="Kaiti SC"/>
                <a:ea typeface="Kaiti SC"/>
                <a:cs typeface="Kaiti SC"/>
                <a:sym typeface="Kaiti SC"/>
              </a:rPr>
              <a:t>以现代工程之笔，绘就江城腾飞之翼。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969000" y="1651000"/>
            <a:ext cx="5461000" cy="13970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9500" y="1841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604000" y="18288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工程概况 · 黄金通道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159500" y="22606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43028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1999年开工，2001年通车。作为京港澳、沪渝及武汉外环高速的共用跨江通道，它是连接武汉三镇与周边城市群的交通咽喉，实现了交通动脉的无缝衔接。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969000" y="3238500"/>
            <a:ext cx="5461000" cy="13970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59500" y="34290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604000" y="34163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技术成就 · 桥梁典范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159500" y="38481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43028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主跨460米的五跨连续双塔双索面斜拉桥。建成时创下“长江最宽”（桥面全宽38.8米）与“设计时速最快”（120公里/小时）两项纪录，集成多项国内首创工艺。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969000" y="4826000"/>
            <a:ext cx="5461000" cy="1397000"/>
          </a:xfrm>
          <a:prstGeom prst="roundRect">
            <a:avLst>
              <a:gd name="adj" fmla="val 0"/>
            </a:avLst>
          </a:prstGeom>
          <a:solidFill>
            <a:srgbClr val="8C4B3A">
              <a:alpha val="7000"/>
            </a:srgbClr>
          </a:solidFill>
          <a:ln w="12700" cap="flat" cmpd="sng">
            <a:solidFill>
              <a:srgbClr val="8C4B3A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59500" y="5016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604000" y="50038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时代意义 · 发展引擎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159500" y="54356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43028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打通国家高速路网关键节点，加速武汉城市圈融合与区域经济腾飞。荣获“国家优秀设计银奖”及“詹天佑土木工程大奖”，是武汉迈向现代化都市的标志性工程。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军山新城：崛起的未来之城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3228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随着武汉经开区管委会的迁入，这座长江左岸的新城正以“科创、双智、生态”为笔，在荆楚大地上书写着产城融合的崭新篇章。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505" r="1505"/>
          <a:stretch>
            <a:fillRect/>
          </a:stretch>
        </p:blipFill>
        <p:spPr>
          <a:xfrm>
            <a:off x="2413000" y="2286000"/>
            <a:ext cx="2794000" cy="2159000"/>
          </a:xfrm>
          <a:prstGeom prst="rect">
            <a:avLst/>
          </a:prstGeom>
          <a:noFill/>
          <a:ln w="25400" cap="flat" cmpd="sng">
            <a:solidFill>
              <a:srgbClr val="8C4B3A">
                <a:alpha val="40000"/>
              </a:srgbClr>
            </a:solidFill>
            <a:prstDash val="solid"/>
            <a:round/>
          </a:ln>
          <a:effectLst>
            <a:outerShdw blurRad="127000" dist="50800" dir="2700000" algn="tl" rotWithShape="0">
              <a:srgbClr val="8C4B3A">
                <a:alpha val="15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11363" b="11363"/>
          <a:stretch>
            <a:fillRect/>
          </a:stretch>
        </p:blipFill>
        <p:spPr>
          <a:xfrm>
            <a:off x="6985000" y="2286000"/>
            <a:ext cx="2794000" cy="2159000"/>
          </a:xfrm>
          <a:prstGeom prst="rect">
            <a:avLst/>
          </a:prstGeom>
          <a:noFill/>
          <a:ln w="25400" cap="flat" cmpd="sng">
            <a:solidFill>
              <a:srgbClr val="8C4B3A">
                <a:alpha val="40000"/>
              </a:srgbClr>
            </a:solidFill>
            <a:prstDash val="solid"/>
            <a:round/>
          </a:ln>
          <a:effectLst>
            <a:outerShdw blurRad="127000" dist="50800" dir="2700000" algn="tl" rotWithShape="0">
              <a:srgbClr val="8C4B3A">
                <a:alpha val="15000"/>
              </a:srgbClr>
            </a:outerShdw>
          </a:effectLst>
        </p:spPr>
      </p:pic>
      <p:sp>
        <p:nvSpPr>
          <p:cNvPr id="7" name="AutoShape 7"/>
          <p:cNvSpPr/>
          <p:nvPr/>
        </p:nvSpPr>
        <p:spPr>
          <a:xfrm>
            <a:off x="762000" y="4762500"/>
            <a:ext cx="3378200" cy="1651000"/>
          </a:xfrm>
          <a:prstGeom prst="roundRect">
            <a:avLst>
              <a:gd name="adj" fmla="val 0"/>
            </a:avLst>
          </a:prstGeom>
          <a:solidFill>
            <a:srgbClr val="8C4B3A">
              <a:alpha val="6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9530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33500" y="4953000"/>
            <a:ext cx="2730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科创引领 · 产业高地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2500" y="5397500"/>
            <a:ext cx="2997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C281E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定位“双智”之城，聚焦新能源与智能网联汽车、人工智能等前沿产业，打造武汉经开区高质量发展的核心增长极。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94200" y="4762500"/>
            <a:ext cx="3378200" cy="1651000"/>
          </a:xfrm>
          <a:prstGeom prst="roundRect">
            <a:avLst>
              <a:gd name="adj" fmla="val 0"/>
            </a:avLst>
          </a:prstGeom>
          <a:solidFill>
            <a:srgbClr val="8C4B3A">
              <a:alpha val="6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4700" y="49530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965700" y="4953000"/>
            <a:ext cx="2730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生态赋能 · 山水画卷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84700" y="5397500"/>
            <a:ext cx="2997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C281E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坐拥“半城山色半城湖”的自然禀赋，废弃矿坑蝶变龙灵山生态公园，构建城在林中、路在绿中、人在景中的宜居环境。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26400" y="4762500"/>
            <a:ext cx="3378200" cy="1651000"/>
          </a:xfrm>
          <a:prstGeom prst="roundRect">
            <a:avLst>
              <a:gd name="adj" fmla="val 0"/>
            </a:avLst>
          </a:prstGeom>
          <a:solidFill>
            <a:srgbClr val="8C4B3A">
              <a:alpha val="6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16900" y="49530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597900" y="4953000"/>
            <a:ext cx="2730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文脉赓续 · 古今交融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16900" y="5397500"/>
            <a:ext cx="2997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C281E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深挖三国古战场历史底蕴，将文化元素植入城市景观，在现代化建设中守护历史根脉，让文化成为城市发展的灵魂。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核心数据汇总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10414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889000" y="1841500"/>
            <a:ext cx="49530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地理风貌 · 大军山海拔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197.3 米 ｜ 来源：武汉市人民政府官网</a:t>
            </a:r>
            <a:endParaRPr lang="en-US" sz="14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62000" y="2946400"/>
            <a:ext cx="5207000" cy="10414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889000" y="3009900"/>
            <a:ext cx="49530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历史溯源 · 名称由来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三国时期吴魏在此陈兵交战 ｜ 来源：《汉阳府志》</a:t>
            </a:r>
            <a:endParaRPr lang="en-US" sz="14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62000" y="4114800"/>
            <a:ext cx="5207000" cy="10414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889000" y="4178300"/>
            <a:ext cx="49530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三国古战 · 赤壁关联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古战场组成部分，诸葛亮屯兵处 ｜ 来源：专家考证、《水经注》</a:t>
            </a:r>
            <a:endParaRPr lang="en-US" sz="14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2000" y="5283200"/>
            <a:ext cx="5207000" cy="10414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889000" y="5346700"/>
            <a:ext cx="49530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04 文旅新篇 · 诸葛城开园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2025年1月 ｜ 来源：武汉经开区政府官网</a:t>
            </a:r>
            <a:endParaRPr lang="en-US" sz="14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223000" y="1778000"/>
            <a:ext cx="5207000" cy="10414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350000" y="1841500"/>
            <a:ext cx="49530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05 世纪工程 · 大桥通车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2001年12月正式通车 ｜ 来源：楚天建设报</a:t>
            </a:r>
            <a:endParaRPr lang="en-US" sz="14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223000" y="2946400"/>
            <a:ext cx="5207000" cy="10414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350000" y="3009900"/>
            <a:ext cx="49530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06 桥梁结构 · 主跨长度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460 米 ｜ 来源：中国土木工程学会</a:t>
            </a:r>
            <a:endParaRPr lang="en-US" sz="14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223000" y="4114800"/>
            <a:ext cx="5207000" cy="10414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350000" y="4178300"/>
            <a:ext cx="49530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07 通行规格 · 桥面宽度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38.8 米（建成时长江最宽） ｜ 来源：楚天建设报</a:t>
            </a:r>
            <a:endParaRPr lang="en-US" sz="14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6223000" y="5283200"/>
            <a:ext cx="5207000" cy="1041400"/>
          </a:xfrm>
          <a:prstGeom prst="roundRect">
            <a:avLst>
              <a:gd name="adj" fmla="val 0"/>
            </a:avLst>
          </a:prstGeom>
          <a:solidFill>
            <a:srgbClr val="8C4B3A">
              <a:alpha val="8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350000" y="5346700"/>
            <a:ext cx="4953000" cy="914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08 速度标杆 · 设计时速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120 公里/小时（建成时长江最快） ｜ 来源：楚天建设报</a:t>
            </a:r>
            <a:endParaRPr lang="en-US" sz="1400" b="0" i="0" u="none" strike="noStrike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总结：从英雄之山到希望之城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8C4B3A">
              <a:alpha val="6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286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31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千年文脉，雄关记忆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5211">
            <a:off x="1016014" y="2851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0480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93B33"/>
                </a:solidFill>
                <a:latin typeface="Noto Sans SC"/>
                <a:ea typeface="Noto Sans SC"/>
                <a:cs typeface="Noto Sans SC"/>
                <a:sym typeface="Noto Sans SC"/>
              </a:rPr>
              <a:t>军山，曾是镇水安澜的神岳，亦是三国烽烟中的雄关要塞与历代江防前哨。千年来，它不仅守护着一方安宁，更收纳了文人墨客的诗意情怀，在岁月的流转中沉淀为不可磨灭的历史符号。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06900" y="2032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8C4B3A">
              <a:alpha val="6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0900" y="2286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168900" y="231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跨越天堑，新城崛起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5211">
            <a:off x="4660914" y="2851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660900" y="30480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93B33"/>
                </a:solidFill>
                <a:latin typeface="Noto Sans SC"/>
                <a:ea typeface="Noto Sans SC"/>
                <a:cs typeface="Noto Sans SC"/>
                <a:sym typeface="Noto Sans SC"/>
              </a:rPr>
              <a:t>雄伟的长江大桥取代了昔日的烽火台，川流不息的车流唤醒了沉睡的江岸。古老的军山脚下，一座充满活力的现代化新城正拔地而起，以开放包容的姿态，迎接属于新时代的发展浪潮。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51800" y="2032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8C4B3A">
              <a:alpha val="6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05800" y="22860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813800" y="2311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史诗长歌，未来可期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5211">
            <a:off x="8305814" y="2851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C4B3A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305800" y="30480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93B33"/>
                </a:solidFill>
                <a:latin typeface="Noto Sans SC"/>
                <a:ea typeface="Noto Sans SC"/>
                <a:cs typeface="Noto Sans SC"/>
                <a:sym typeface="Noto Sans SC"/>
              </a:rPr>
              <a:t>从战争到和平，从封闭到开放，军山的变迁是中华民族坚韧与智慧的缩影。它不仅见证了历史的沧桑巨变，更昭示着这片热土在新时代的无限可能与蓬勃希望，继续书写着属于未来的壮丽史诗。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5651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1" u="none" strike="noStrike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 以史为鉴，开创未来，军山的故事仍在继续书写…… ”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635000" y="-635000"/>
            <a:ext cx="1905000" cy="1905000"/>
          </a:xfrm>
          <a:prstGeom prst="ellipse">
            <a:avLst/>
          </a:prstGeom>
          <a:solidFill>
            <a:srgbClr val="8C4B3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541000" y="5080000"/>
            <a:ext cx="2540000" cy="2540000"/>
          </a:xfrm>
          <a:prstGeom prst="ellipse">
            <a:avLst/>
          </a:prstGeom>
          <a:solidFill>
            <a:srgbClr val="8C4B3A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0" y="2540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感谢聆听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43815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 spc="600">
                <a:solidFill>
                  <a:srgbClr val="8C4B3A"/>
                </a:solidFill>
                <a:latin typeface="Noto Serif SC"/>
                <a:ea typeface="Noto Serif SC"/>
                <a:cs typeface="Noto Serif SC"/>
                <a:sym typeface="Noto Serif SC"/>
              </a:rPr>
              <a:t>山水相逢 · 未来可期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0" y="5715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 · 军山新城发展推介会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4325</Words>
  <Application>WPS 演示</Application>
  <PresentationFormat/>
  <Paragraphs>278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Arial</vt:lpstr>
      <vt:lpstr>Noto Serif SC</vt:lpstr>
      <vt:lpstr>Segoe Print</vt:lpstr>
      <vt:lpstr>Noto Sans SC</vt:lpstr>
      <vt:lpstr>微软雅黑</vt:lpstr>
      <vt:lpstr>Arial Unicode MS</vt:lpstr>
      <vt:lpstr>Kaiti SC</vt:lpstr>
      <vt:lpstr>Prima Serif Std Roman</vt:lpstr>
      <vt:lpstr>Saturday Sans Regular</vt:lpstr>
      <vt:lpstr>Calibri Light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六悦教育魏老师139 8624 2539</cp:lastModifiedBy>
  <cp:revision>1</cp:revision>
  <dcterms:created xsi:type="dcterms:W3CDTF">2026-07-08T09:52:30Z</dcterms:created>
  <dcterms:modified xsi:type="dcterms:W3CDTF">2026-07-08T09:52:30Z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{"Label":"1","ContentProducer":"001191110102MACQD9K64010000","ProduceID":"7658506088556039135","ReservedCode1":"","ContentPropagator":"","PropagateID":"","ReservedCode2":""}</vt:lpwstr>
  </property>
  <property fmtid="{D5CDD505-2E9C-101B-9397-08002B2CF9AE}" pid="3" name="ICV">
    <vt:lpwstr>DA4F496B17AF4986B06E09558CB55072_12</vt:lpwstr>
  </property>
  <property fmtid="{D5CDD505-2E9C-101B-9397-08002B2CF9AE}" pid="4" name="KSOProductBuildVer">
    <vt:lpwstr>2052-12.1.0.23542</vt:lpwstr>
  </property>
</Properties>
</file>