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7.svg" ContentType="image/svg+xml"/>
  <Override PartName="/ppt/media/image21.svg" ContentType="image/svg+xml"/>
  <Override PartName="/ppt/media/image23.svg" ContentType="image/svg+xml"/>
  <Override PartName="/ppt/media/image26.svg" ContentType="image/svg+xml"/>
  <Override PartName="/ppt/media/image29.svg" ContentType="image/svg+xml"/>
  <Override PartName="/ppt/media/image31.svg" ContentType="image/svg+xml"/>
  <Override PartName="/ppt/media/image41.svg" ContentType="image/svg+xml"/>
  <Override PartName="/ppt/media/image43.svg" ContentType="image/svg+xml"/>
  <Override PartName="/ppt/media/image49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！今天，我们将一同走进武汉市西南的一颗璀璨明珠——纱帽。它不仅是武汉经济技术开发区的行政中心，更是一座承载着古老传说与现代梦想的城市。从昔日的江畔渔村，到如今“中国车谷”副城的核心板块，纱帽正以昂扬的姿态，在长江之滨书写着属于自己的传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将从四个维度，为您全面解读纱帽的过去、现在与未来。首先，我们将追溯“纱帽”这个美丽名字的由来；接着，回顾它从远古一路走来的历史变迁；然后，重点剖析其作为“车谷副城”核心引擎的经济发展现状；最后，共同展望它迈向世界级车谷重要一极的宏伟蓝图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首先，让我们一同探寻纱帽这个名字背后的故事。它不仅是一个地理符号，更承载着一段流传千古的英雄传说和不畏艰难、改造自然的奋斗精神。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这段传说讲述了大禹后人禹青治水的故事。在洪水泛滥的危急时刻，禹青掷帽成山，拯救了百姓。这个故事不仅解释了地名的由来，更重要的是，它塑造了纱帽人民不畏艰难、勇于抗争的精神品格。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当然，地名的由来也离不开其独特的地理形态。正如地方志所记载，纱帽山因其山形酷似古代官员的乌纱帽而得名。这座海拔仅37.82米的小山，矗立在长江之滨，既是一个显著的地理标志，也成为了纱帽精神的象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了解了名字的由来，我们再将目光投向纱帽的历史长河。从远古的人类活动，到近现代的农场建设，再到如今的现代化新城，纱帽的每一步变迁都折射出时代的脉搏。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纱帽的历史可以追溯到遥远的过去。这里曾出土过距今约1万年的古人类头骨化石，被称为“汉阳人”，证明了这里是武汉地区早期人类活动的重要区域。同时，商周遗址和三国古战场的历史，也为这片土地增添了浓厚的文化色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进入近现代，纱帽经历了从湖区到农场，再到集镇的转变。特别是在1958年，随着国营农场的建立，纱帽开始聚集人气，为日后的城市化发展奠定了基础。这一时期的建设，是纱帽从乡村走向城镇的关键一步。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从1984年设立汉南区开始，纱帽正式成为区府所在地，迎来了发展的黄金时期。经过多次行政区划调整，纱帽的城市框架基本形成，到2014年，已经发展成为一个人口超过13万、GDP超百亿的现代化城镇。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2014年，武汉经开区与汉南区的合并，是纱帽发展的重大转折点。通过“双核联动”战略，纱帽不再是孤立发展的小城，而是成为了“中国车谷”的重要一极，承担起生态宜居中心的重要使命，开启了与沌口错位发展、协同并进的全新格局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现在，我们进入报告的核心部分——经济发展。随着“兴汉南”战略的深入推进，纱帽正加速构建现代化产业体系，成为驱动“车谷副城”崛起的强大引擎。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在武汉经开区的整体战略布局中，纱帽扮演着至关重要的角色。它不仅是“兴汉南”战略的主战场，更是承载着千亿级新能源汽车产业带梦想的核心区域，其战略地位不言而喻。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纱帽的产业发展并非单一突进，而是围绕“车能软芯材”这一先进产业生态圈，重点打造新能源汽车、新材料和通用航空三大核心产业集群，形成了结构合理、优势互补的现代化产业体系。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新能源汽车是纱帽的核心支柱产业。沿着纱帽大道，一条全新的“千亿大道”正在崛起。这里汇聚了路特斯、小鹏等顶级整车厂，以及中创新航等核心零部件供应商，形成了从研发到制造的完整产业链。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让我们来看几个代表性企业。路特斯工厂代表了全球豪华电动车的顶尖水平；小鹏武汉基地是其全国战略布局的重要一环；而中创新航则为整个产业提供了强劲的“心脏”——动力电池。这些龙头企业的集聚，奠定了纱帽在新能源汽车领域的领先地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除了汽车产业，纱帽还在新材料领域积极布局。车谷新材料产业园致力于攻克像单壁碳纳米管这样的“卡脖子”技术，目标是打造国家级的新材料基地，为下游的高端制造业提供坚实的基础材料保障。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在天空领域，纱帽同样大有作为。依托汉南通用机场，武汉通航产业园正在崛起，它不仅是世界飞行者大会的永久举办地，更承载着打造中部通航枢纽、形成千亿级航空产业集群的宏大目标。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产业的发展离不开强大的基础设施支撑。无论是连接主城的左岸大道和在建的汉南长江大桥，还是作为水运口岸的纱帽作业区，都为纱帽的产业发展和对外开放打通了动脉。同时，商业综合体和文体设施的完善，也让纱帽的城市功能更加完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展望未来，纱帽的目标更加宏伟。它将深度融入世界级汽车产业基地的建设，成为一座经济繁荣、生态优美、人民幸福的未来之城。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在武汉经开区迈向4000亿经济体量的宏伟蓝图中，纱帽是关键的增长极。它将深度融入车谷产业创新大走廊，从一个制造基地，升级为集研发、创新、孵化于一体的综合性产业高地。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未来的纱帽，绝不仅仅是工厂的集合。它将是一座产城融合的宜居新城。通过优化空间布局，保护生态环境，完善公共服务，纱帽将吸引更多人才安居乐业，实现产业、人口与城市的和谐共生。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传说中的治水丰碑，到新时代的产业高地，纱帽正以昂扬的姿态，在长江之滨书写着属于自己的传奇。我们有理由相信，在“世界车谷”建设的宏伟征程中，纱帽必将绽放出更加耀眼的光芒。我的介绍到此结束，谢谢大家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0.svg"/><Relationship Id="rId7" Type="http://schemas.openxmlformats.org/officeDocument/2006/relationships/image" Target="../media/image9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4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0.svg"/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8.jpe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4.jpeg"/><Relationship Id="rId7" Type="http://schemas.openxmlformats.org/officeDocument/2006/relationships/image" Target="../media/image33.jpeg"/><Relationship Id="rId6" Type="http://schemas.openxmlformats.org/officeDocument/2006/relationships/image" Target="../media/image32.jpeg"/><Relationship Id="rId5" Type="http://schemas.openxmlformats.org/officeDocument/2006/relationships/image" Target="../media/image31.svg"/><Relationship Id="rId4" Type="http://schemas.openxmlformats.org/officeDocument/2006/relationships/image" Target="../media/image30.png"/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6.svg"/><Relationship Id="rId8" Type="http://schemas.openxmlformats.org/officeDocument/2006/relationships/image" Target="../media/image25.png"/><Relationship Id="rId7" Type="http://schemas.openxmlformats.org/officeDocument/2006/relationships/image" Target="../media/image43.svg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0.jpe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53.svg"/><Relationship Id="rId5" Type="http://schemas.openxmlformats.org/officeDocument/2006/relationships/image" Target="../media/image52.png"/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51.png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59.svg"/><Relationship Id="rId7" Type="http://schemas.openxmlformats.org/officeDocument/2006/relationships/image" Target="../media/image58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svg"/><Relationship Id="rId3" Type="http://schemas.openxmlformats.org/officeDocument/2006/relationships/image" Target="../media/image54.png"/><Relationship Id="rId2" Type="http://schemas.openxmlformats.org/officeDocument/2006/relationships/image" Target="../media/image15.jpe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1016000" y="2286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5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魅力纱帽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16000" y="3683000"/>
            <a:ext cx="1016000" cy="508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4191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古今交融的未来之城</a:t>
            </a:r>
            <a:endParaRPr lang="en-US" sz="1100"/>
          </a:p>
        </p:txBody>
      </p:sp>
      <p:sp>
        <p:nvSpPr>
          <p:cNvPr id="7" name="AutoShape 5"/>
          <p:cNvSpPr/>
          <p:nvPr/>
        </p:nvSpPr>
        <p:spPr>
          <a:xfrm>
            <a:off x="884555" y="5283200"/>
            <a:ext cx="476123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6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武汉市城铁技工学校</a:t>
            </a:r>
            <a:r>
              <a:rPr lang="en-US" altLang="zh-CN" sz="26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zh-CN" altLang="en-US" sz="26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唐翠红</a:t>
            </a:r>
            <a:endParaRPr lang="zh-CN" altLang="en-US" sz="2600" b="0" i="0" u="none" strike="noStrike">
              <a:solidFill>
                <a:srgbClr val="FFFFFF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79500" y="2222500"/>
            <a:ext cx="88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5F9EA0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5365623">
            <a:off x="1524000" y="2851182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2413000" y="2222500"/>
            <a:ext cx="3365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名称溯源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413000" y="2921000"/>
            <a:ext cx="336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探寻“纱帽”之名的由来，聆听流传千年的民间传说与历史故事，追溯这片土地最初的记忆。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0" y="2032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350000" y="2032000"/>
            <a:ext cx="762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667500" y="2222500"/>
            <a:ext cx="88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5F9EA0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5365623">
            <a:off x="7112000" y="2851182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8001000" y="2222500"/>
            <a:ext cx="3365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历史沿革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01000" y="2921000"/>
            <a:ext cx="336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回顾从古老江畔渔村，历经岁月洗礼，逐步蜕变为现代化滨江新城的完整发展脉络与关键节点。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191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762000" y="4191000"/>
            <a:ext cx="762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079500" y="4381500"/>
            <a:ext cx="88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5F9EA0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5365623">
            <a:off x="1524000" y="5010182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2413000" y="4381500"/>
            <a:ext cx="3365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经济发展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2413000" y="5080000"/>
            <a:ext cx="336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剖析作为“车谷副城”核心引擎的产业布局，解读新能源与智能网联汽车产业的蓬勃发展态势。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50000" y="4191000"/>
            <a:ext cx="52070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6350000" y="4191000"/>
            <a:ext cx="762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6667500" y="4381500"/>
            <a:ext cx="88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5F9EA0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5365623">
            <a:off x="7112000" y="5010182"/>
            <a:ext cx="127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8001000" y="4381500"/>
            <a:ext cx="3365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未来展望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8001000" y="5080000"/>
            <a:ext cx="336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立足当下，擘画蓝图，展望其迈向世界级车谷重要一极的宏伟愿景与战略规划。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名称溯源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21374" b="21374"/>
          <a:stretch>
            <a:fillRect/>
          </a:stretch>
        </p:blipFill>
        <p:spPr>
          <a:xfrm>
            <a:off x="762000" y="1778000"/>
            <a:ext cx="3556000" cy="3556000"/>
          </a:xfrm>
          <a:prstGeom prst="rect">
            <a:avLst/>
          </a:prstGeom>
          <a:noFill/>
          <a:ln w="12700" cap="flat" cmpd="sng">
            <a:solidFill>
              <a:srgbClr val="5F9EA0">
                <a:alpha val="4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588000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464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山水交融间，传说如墨迹晕染，赋予了这片土地独特的人文厚度与灵魂。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89582">
            <a:off x="2730500" y="3994160"/>
            <a:ext cx="4191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080000" y="1778000"/>
            <a:ext cx="609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纱帽山的传说与故事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7161">
            <a:off x="5080007" y="2533650"/>
            <a:ext cx="6096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5080000" y="2921000"/>
            <a:ext cx="6096000" cy="146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纱帽山之名，源于一段流传千年的民间传说。相传古时有英雄在此征战，兵败之际将乌纱帽掷于江畔，化为青山以镇水患。山形远望若官帽覆地，临江而立，气势巍峨，这一地理特征与悲壮的人文故事交织，便成就了“纱帽山”极具传奇色彩的称谓。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7161">
            <a:off x="5080007" y="4565650"/>
            <a:ext cx="6096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5080000" y="4826000"/>
            <a:ext cx="6096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这不仅是一个地理符号，更凝聚了先民不畏艰险、以身许国的壮志情怀，以及改造自然、守护家园的奋斗精神。千百年来，这一传说融入山水脉络，成为了当地文化中不可或缺的精神图腾，代代相传。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禹青掷帽镇洪涛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6096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500" b="0" i="0" u="none" strike="noStrike">
                <a:solidFill>
                  <a:srgbClr val="46464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传大禹治水后，其后裔禹青继承遗志，带领汉南百姓疏江筑坝。某年夏天，长江决堤，洪水肆虐。禹青悲愤交加，摘下乌纱帽掷入江中，欲以身躯堵决。奇迹发生，乌纱帽化作一座小山，挡住了汹涌洪水。后人为感念其舍身为民的功绩，便将此山命名为“纱帽山”，这便是如今纱帽地名的由来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7161">
            <a:off x="762007" y="4311650"/>
            <a:ext cx="609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4572000"/>
            <a:ext cx="2984500" cy="16510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62000" y="4572000"/>
            <a:ext cx="50800" cy="1651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952500" y="4699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核心精神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5207000"/>
            <a:ext cx="266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体现了不畏艰难、改造自然的勇气，更凝聚着为民奉献、舍身取义的崇高情怀。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000500" y="4572000"/>
            <a:ext cx="2984500" cy="16510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4000500" y="4572000"/>
            <a:ext cx="50800" cy="1651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191000" y="4699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文化象征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91000" y="5207000"/>
            <a:ext cx="266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这不仅是一段地名传说，更是纱帽人民千百年来奋斗不息、守护家园的精神源泉。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rcRect t="21251" b="21251"/>
          <a:stretch>
            <a:fillRect/>
          </a:stretch>
        </p:blipFill>
        <p:spPr>
          <a:xfrm>
            <a:off x="7620000" y="1905000"/>
            <a:ext cx="3556000" cy="3048000"/>
          </a:xfrm>
          <a:prstGeom prst="rect">
            <a:avLst/>
          </a:prstGeom>
          <a:noFill/>
          <a:ln w="12700" cap="flat" cmpd="sng">
            <a:solidFill>
              <a:srgbClr val="5F9EA0">
                <a:alpha val="40000"/>
              </a:srgbClr>
            </a:solidFill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7620000" y="5207000"/>
            <a:ext cx="355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6464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临江而立的纱帽山，见证了长江的潮起潮落，也承载着这片土地上人们世代相传的治水记忆与英雄情怀。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山形地貌的直观印象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-4092">
            <a:off x="762004" y="1390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17657" b="17657"/>
          <a:stretch>
            <a:fillRect/>
          </a:stretch>
        </p:blipFill>
        <p:spPr>
          <a:xfrm>
            <a:off x="762000" y="2032000"/>
            <a:ext cx="3556000" cy="3429000"/>
          </a:xfrm>
          <a:prstGeom prst="rect">
            <a:avLst/>
          </a:prstGeom>
          <a:noFill/>
          <a:ln w="25400" cap="flat" cmpd="sng">
            <a:solidFill>
              <a:srgbClr val="5F9EA0">
                <a:alpha val="6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5715000"/>
            <a:ext cx="355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航拍视角下的纱帽山与长江，独特山形临江而立，蔚为壮观。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5389582">
            <a:off x="2730500" y="4121160"/>
            <a:ext cx="419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5207000" y="2032000"/>
            <a:ext cx="622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除了动人的传说，地方志也为“纱帽”一名提供了更为写实的注解，以自然山形映射人文意象，是这片土地最直观的记忆。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207000" y="3175000"/>
            <a:ext cx="6223000" cy="8890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5207000" y="3175000"/>
            <a:ext cx="50800" cy="889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397500" y="3238500"/>
            <a:ext cx="590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“山形似纱帽，而俗称纱帽山”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207000" y="4445000"/>
            <a:ext cx="19812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9400" y="45974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740400" y="4572000"/>
            <a:ext cx="1371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地理标高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25654">
            <a:off x="5359424" y="5073650"/>
            <a:ext cx="1701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5359400" y="5207000"/>
            <a:ext cx="16764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山体海拔37.82米，虽不高峻，却在长江之滨的平原地带显得格外醒目，是区域内显著的地理标识。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327900" y="4445000"/>
            <a:ext cx="19812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80300" y="45974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861300" y="4572000"/>
            <a:ext cx="1371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独特山形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25654">
            <a:off x="7480324" y="5073650"/>
            <a:ext cx="1701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7480300" y="5207000"/>
            <a:ext cx="16764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突兀于一马平川的长江之滨，其轮廓天然构成“乌纱帽”的形态，形神兼备，成为最直观的视觉记忆。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448800" y="4445000"/>
            <a:ext cx="19812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01200" y="45974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9982200" y="4572000"/>
            <a:ext cx="13716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精神象征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25654">
            <a:off x="9601224" y="5073650"/>
            <a:ext cx="1701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9601200" y="5207000"/>
            <a:ext cx="16764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它不仅是一个地理坐标，更承载了纱帽人的集体记忆，成为地域文化与精神品格的具象化表达。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历史沿革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5F9EA0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58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0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从江畔渔村到现代新城，文脉传承与时代共进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175000"/>
            <a:ext cx="55880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62000" y="3175000"/>
            <a:ext cx="762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016000" y="3276600"/>
            <a:ext cx="508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▌ 远古溯源：三国故地的烟火气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地处长江之滨，纱帽山地区自古为兵家必争之地。三国赤壁古战场的余韵在此流淌，早期先民以渔耕为业，在江畔筑起村落，开启了这片土地的文明篇章。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62000" y="4445000"/>
            <a:ext cx="55880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762000" y="4445000"/>
            <a:ext cx="762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016000" y="4546600"/>
            <a:ext cx="508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▌ 时代跃迁：从农场垦殖到城市崛起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近现代历经农场建设与工业萌芽，纱帽完成了从传统农业形态向工业基地的转型。随着城市规划的推进，基础设施日趋完善，逐步蜕变为宜居宜业的现代化滨江新城。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 l="7812" r="7812"/>
          <a:stretch>
            <a:fillRect/>
          </a:stretch>
        </p:blipFill>
        <p:spPr>
          <a:xfrm>
            <a:off x="6858000" y="2032000"/>
            <a:ext cx="4572000" cy="3048000"/>
          </a:xfrm>
          <a:prstGeom prst="rect">
            <a:avLst/>
          </a:prstGeom>
          <a:noFill/>
          <a:ln w="25400" cap="flat" cmpd="sng">
            <a:solidFill>
              <a:srgbClr val="5F9EA0">
                <a:alpha val="40000"/>
              </a:srgbClr>
            </a:solidFill>
            <a:prstDash val="solid"/>
            <a:round/>
          </a:ln>
        </p:spPr>
      </p:pic>
      <p:sp>
        <p:nvSpPr>
          <p:cNvPr id="13" name="AutoShape 13"/>
          <p:cNvSpPr/>
          <p:nvPr/>
        </p:nvSpPr>
        <p:spPr>
          <a:xfrm>
            <a:off x="6858000" y="5397500"/>
            <a:ext cx="4572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航拍视角下的三国赤壁古战场遗址，江水悠悠，古建错落。这片土地见证了历史的烽烟，也孕育了纱帽独特的人文底蕴，是连接过去与未来的精神纽带。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远古回响：纱帽山的早期文明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7222" b="17222"/>
          <a:stretch>
            <a:fillRect/>
          </a:stretch>
        </p:blipFill>
        <p:spPr>
          <a:xfrm>
            <a:off x="762000" y="1778000"/>
            <a:ext cx="4572000" cy="1968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21285" b="21285"/>
          <a:stretch>
            <a:fillRect/>
          </a:stretch>
        </p:blipFill>
        <p:spPr>
          <a:xfrm>
            <a:off x="762000" y="4064000"/>
            <a:ext cx="4572000" cy="1968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6" name="Connector 6"/>
          <p:cNvCxnSpPr/>
          <p:nvPr/>
        </p:nvCxnSpPr>
        <p:spPr>
          <a:xfrm rot="5390450">
            <a:off x="3556000" y="4057659"/>
            <a:ext cx="4572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6223000" y="1778000"/>
            <a:ext cx="5207000" cy="13970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76200" cy="1397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77000" y="18415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旧石器时代：“汉阳人”头骨化石惊现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477000" y="22860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在纱帽山周边出土的古人类头骨化石（距今约4万年-1万年），实证了早在旧石器时代，这片土地就有先民繁衍生息，是武汉地区早期人类活动的核心见证。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3429000"/>
            <a:ext cx="5207000" cy="13970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223000" y="3429000"/>
            <a:ext cx="76200" cy="1397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477000" y="34925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青铜时代：商周文明的星火相传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77000" y="3937000"/>
            <a:ext cx="4762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纱帽山发现的商周时期文化遗址，出土了丰富的陶器与石器遗存，清晰勾勒出长江中游地区早期文明发展的脉络，见证了青铜文化在这一区域的传播与扎根。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5080000"/>
            <a:ext cx="5207000" cy="1333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223000" y="508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477000" y="5143500"/>
            <a:ext cx="4762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三国风云：赤壁古战场的历史印记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77000" y="5588000"/>
            <a:ext cx="4762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2424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作为赤壁古战场的重要组成部分，纱帽山流传着火烧乌林等脍炙人口的英雄故事，其山川形胜承载着厚重的三国历史文化记忆。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近现代变迁：从农场到集镇 (1949-1984)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9310" b="19310"/>
          <a:stretch>
            <a:fillRect/>
          </a:stretch>
        </p:blipFill>
        <p:spPr>
          <a:xfrm>
            <a:off x="762000" y="1905000"/>
            <a:ext cx="3556000" cy="3302000"/>
          </a:xfrm>
          <a:prstGeom prst="rect">
            <a:avLst/>
          </a:prstGeom>
          <a:noFill/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762000" y="5461000"/>
            <a:ext cx="355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图为1950年代国营东城垸农场的历史影像，记录了纱帽从湖区荒野迈向农场集镇的珍贵瞬间，是这一时期社会变迁的生动见证。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90177">
            <a:off x="2603500" y="4121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207000" y="1905000"/>
            <a:ext cx="6223000" cy="1333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5207000" y="1905000"/>
            <a:ext cx="76200" cy="1333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5461000" y="2006600"/>
            <a:ext cx="584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1949年后 · 湖区乡野，初属陡埠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新中国成立初期，纱帽地区隶属于汉阳县陡埠乡管辖。彼时这里仍是长江边一片水网纵横、人口稀疏的湖区荒野，仅有零星渔民与农户散居，尚未形成具备规模的聚落形态。</a:t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5207000" y="3429000"/>
            <a:ext cx="6223000" cy="1333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5207000" y="3429000"/>
            <a:ext cx="76200" cy="1333500"/>
          </a:xfrm>
          <a:prstGeom prst="roundRect">
            <a:avLst>
              <a:gd name="adj" fmla="val 0"/>
            </a:avLst>
          </a:prstGeom>
          <a:solidFill>
            <a:srgbClr val="5F9EA0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5461000" y="3530600"/>
            <a:ext cx="584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1958年 · 农场建立，集镇雏形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国营东城垸农场正式建立，纱帽被选定为农场场部驻地。随着农场管理机构的入驻，学校、医院、供销社等配套设施逐步兴建，人口开始向此地聚集，纱帽由此迈出了从乡村向集镇转变的关键一步。</a:t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5207000" y="5080000"/>
            <a:ext cx="6223000" cy="1333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5207000" y="508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5F9EA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5461000" y="5181600"/>
            <a:ext cx="584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1978年 · 建制升级，汉南中枢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汉南农场管理局设立，纱帽成为管理局机关驻地，行政地位显著提升。这一调整进一步加速了区域内的资源整合与基础设施完善，为后续的城市化发展与经济繁荣奠定了坚实的行政与人口基础。</a:t>
            </a:r>
            <a:endParaRPr lang="en-US" sz="1300" b="0" i="0" u="none" strike="noStrike">
              <a:solidFill>
                <a:srgbClr val="44444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当代崛起：成为区府与行政中心 (1984-2014)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584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自1984年设立汉南区起，纱帽正式确立全区政治、经济、文化中心地位。历经数次行政区划调整与城市化建设，城市框架逐步完善，发展迈入全新阶段。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413000"/>
            <a:ext cx="5842000" cy="25400"/>
          </a:xfrm>
          <a:prstGeom prst="roundRect">
            <a:avLst>
              <a:gd name="adj" fmla="val 0"/>
            </a:avLst>
          </a:prstGeom>
          <a:solidFill>
            <a:srgbClr val="5F9EA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2794000"/>
            <a:ext cx="76200" cy="762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016000" y="2768600"/>
            <a:ext cx="546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1984年 · 立区奠基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设立武汉市汉南区，纱帽成为全区核心，开启了作为行政中心的发展篇章，奠定了区域发展的政治基础。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4064000"/>
            <a:ext cx="76200" cy="762000"/>
          </a:xfrm>
          <a:prstGeom prst="roundRect">
            <a:avLst>
              <a:gd name="adj" fmla="val 0"/>
            </a:avLst>
          </a:prstGeom>
          <a:solidFill>
            <a:srgbClr val="5F9EA0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016000" y="4038600"/>
            <a:ext cx="546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1986-2001年 · 版图拓展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先后撤销陡埠乡、大咀乡并入纱帽，辖区范围持续扩大；1997年撤镇设街，标志着管理体制向城市化、现代化转变。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762000" y="5461000"/>
            <a:ext cx="5842000" cy="8890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952500" y="5562600"/>
            <a:ext cx="54610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从乡村建制到街道办事处，从单一集镇到区域中心，这三十年的发展为纱帽后续的腾飞积累了坚实的人口、土地与行政资源。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5390177">
            <a:off x="4762500" y="3867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 l="11184" r="11184"/>
          <a:stretch>
            <a:fillRect/>
          </a:stretch>
        </p:blipFill>
        <p:spPr>
          <a:xfrm>
            <a:off x="7239000" y="1651000"/>
            <a:ext cx="4191000" cy="2286000"/>
          </a:xfrm>
          <a:prstGeom prst="rect">
            <a:avLst/>
          </a:prstGeom>
          <a:noFill/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7239000" y="4318000"/>
            <a:ext cx="2032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29500" y="4508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7810500" y="4470400"/>
            <a:ext cx="133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人口规模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26443">
            <a:off x="7429524" y="5073650"/>
            <a:ext cx="165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7366000" y="52705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13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万 (2014年)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9398000" y="4318000"/>
            <a:ext cx="20320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8500" y="45085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9969500" y="4470400"/>
            <a:ext cx="133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经济总量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26443">
            <a:off x="9588524" y="5073650"/>
            <a:ext cx="165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9525000" y="5270500"/>
            <a:ext cx="177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6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117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亿元 (2014年)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新纪元：融入“中国车谷”，迈向双核时代 (2014年至今)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84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0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2014年是纱帽发展史上的里程碑，武汉经开区整体托管汉南区，纱帽被正式纳入“中国车都”的宏伟版图，开启了深度融合与跨越式发展的新篇章。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7473">
            <a:off x="762007" y="3041650"/>
            <a:ext cx="584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3365500"/>
            <a:ext cx="508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952500" y="3302000"/>
            <a:ext cx="5524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 区划调整，深度融合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2014年1月，武汉经开区正式托管汉南区，纱帽从独立的城区转变为“中国车谷”的核心组成部分，资源共享、政策互通，为区域发展注入了强劲动力。</a:t>
            </a:r>
            <a:endParaRPr lang="en-US" sz="14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62000" y="4826000"/>
            <a:ext cx="508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952500" y="4762500"/>
            <a:ext cx="5524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 双核联动，错位发展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确立“沌口做强创新发展中心，纱帽做优生态宜居中心”的战略定位。两区分工协作、功能互补，纱帽依托生态优势，承担起为车谷提供高品质生活配套的重要使命。</a:t>
            </a:r>
            <a:endParaRPr lang="en-US" sz="14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0" name="Connector 10"/>
          <p:cNvCxnSpPr/>
          <p:nvPr/>
        </p:nvCxnSpPr>
        <p:spPr>
          <a:xfrm rot="5389582">
            <a:off x="4889500" y="3994160"/>
            <a:ext cx="419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1" name="Picture 11"/>
          <p:cNvPicPr>
            <a:picLocks noChangeAspect="1"/>
          </p:cNvPicPr>
          <p:nvPr/>
        </p:nvPicPr>
        <p:blipFill>
          <a:blip r:embed="rId2"/>
          <a:srcRect l="192" r="192"/>
          <a:stretch>
            <a:fillRect/>
          </a:stretch>
        </p:blipFill>
        <p:spPr>
          <a:xfrm>
            <a:off x="7239000" y="1905000"/>
            <a:ext cx="4191000" cy="2984500"/>
          </a:xfrm>
          <a:prstGeom prst="rect">
            <a:avLst/>
          </a:prstGeom>
          <a:noFill/>
          <a:ln w="25400" cap="flat" cmpd="sng">
            <a:solidFill>
              <a:srgbClr val="5F9EA0">
                <a:alpha val="60000"/>
              </a:srgbClr>
            </a:solidFill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7239000" y="5207000"/>
            <a:ext cx="4191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just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6464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图示为沌口与纱帽“双核联动”协同发展规划示意图。纱帽凭借独特的滨江生态与空间优势，与沌口的产业创新形成完美闭环，共同构建起“产城融合、宜居宜业”的现代化车谷新格局。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经济发展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5F9EA0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2175" r="2175"/>
          <a:stretch>
            <a:fillRect/>
          </a:stretch>
        </p:blipFill>
        <p:spPr>
          <a:xfrm>
            <a:off x="762000" y="2032000"/>
            <a:ext cx="5207000" cy="3048000"/>
          </a:xfrm>
          <a:prstGeom prst="rect">
            <a:avLst/>
          </a:prstGeom>
          <a:noFill/>
          <a:ln w="25400" cap="flat" cmpd="sng">
            <a:solidFill>
              <a:srgbClr val="5F9EA0">
                <a:alpha val="8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5334000"/>
            <a:ext cx="520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航拍视角下的沌口片区，现代化的城市框架与产业园区交相辉映，勾勒出“中国车谷”作为武汉西南产业核心的蓬勃图景。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5389582">
            <a:off x="4254500" y="4121160"/>
            <a:ext cx="419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731000" y="2032000"/>
            <a:ext cx="46990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21500" y="22225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493000" y="2184400"/>
            <a:ext cx="374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车谷副城的产业核心引擎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10110">
            <a:off x="6921509" y="2787650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921500" y="29464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依托“兴汉南”战略纵深，纱帽片区加速承接经开区汽车制造、新能源等核心产业外溢，构建“整车+零部件+服务”全产业链生态，筑牢副城经济底座。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731000" y="4064000"/>
            <a:ext cx="4699000" cy="1714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21500" y="4254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7493000" y="4216400"/>
            <a:ext cx="374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产城融合的现代化示范标杆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0110">
            <a:off x="6921509" y="4819650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921500" y="4978400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以产业发展带动城市功能完善，统筹布局高端制造园区与宜居生活空间，实现“生产、生活、生态”三生融合，打造宜业宜居的现代化产业新城样板。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宏观定位：“兴汉南”战略的核心承载地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33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纱帽街道作为汉南的核心区域，被赋予了打造“车谷副城”的重要使命，在武汉经开区整体战略布局中占据着承上启下、连接内外的关键位置。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8185">
            <a:off x="762008" y="3168650"/>
            <a:ext cx="533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3556000"/>
            <a:ext cx="5334000" cy="952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62000" y="3556000"/>
            <a:ext cx="50800" cy="952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016000" y="3619500"/>
            <a:ext cx="4953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战略定位 · 核心承载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深度践行武汉经开区“定军山、强沌口、兴汉南”发展战略，是汉南片区崛起的核心引擎与战略主战场。</a:t>
            </a:r>
            <a:endParaRPr lang="en-US" sz="1300" b="0" i="0" u="none" strike="noStrike">
              <a:solidFill>
                <a:srgbClr val="66666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62000" y="4699000"/>
            <a:ext cx="5334000" cy="952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762000" y="4699000"/>
            <a:ext cx="50800" cy="952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1016000" y="4762500"/>
            <a:ext cx="4953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产业使命 · 千亿集群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锚定新能源汽车主导产业，是武汉市规划的“千亿级新能源汽车产业带”的重要组成部分，驱动区域产业能级跃升。</a:t>
            </a:r>
            <a:endParaRPr lang="en-US" sz="1300" b="0" i="0" u="none" strike="noStrike">
              <a:solidFill>
                <a:srgbClr val="66666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2" name="Connector 12"/>
          <p:cNvCxnSpPr/>
          <p:nvPr/>
        </p:nvCxnSpPr>
        <p:spPr>
          <a:xfrm rot="5389889">
            <a:off x="4445000" y="3930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 t="1640" b="1640"/>
          <a:stretch>
            <a:fillRect/>
          </a:stretch>
        </p:blipFill>
        <p:spPr>
          <a:xfrm>
            <a:off x="6858000" y="1778000"/>
            <a:ext cx="4572000" cy="2667000"/>
          </a:xfrm>
          <a:prstGeom prst="rect">
            <a:avLst/>
          </a:prstGeom>
          <a:noFill/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</a:ln>
        </p:spPr>
      </p:pic>
      <p:sp>
        <p:nvSpPr>
          <p:cNvPr id="14" name="AutoShape 14"/>
          <p:cNvSpPr/>
          <p:nvPr/>
        </p:nvSpPr>
        <p:spPr>
          <a:xfrm>
            <a:off x="6858000" y="4826000"/>
            <a:ext cx="4572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48500" y="49784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7620000" y="4953000"/>
            <a:ext cx="368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区域节点 · 枢纽门户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0417">
            <a:off x="7048510" y="5454650"/>
            <a:ext cx="419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7048500" y="5588000"/>
            <a:ext cx="4191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地处长江经济带重要位置，是连接武汉主城区与长江中游城市群的关键节点，构建起对内通达、对外开放的交通枢纽网络。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产业集群：构建现代化产业体系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纱帽正围绕“车能软芯材”产业生态圈，加速构建结构合理、优势互补的三大核心产业集群，以重点突破带动全域产业体系升级，夯实高质量发展根基。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540000"/>
            <a:ext cx="10668000" cy="12700"/>
          </a:xfrm>
          <a:prstGeom prst="roundRect">
            <a:avLst>
              <a:gd name="adj" fmla="val 0"/>
            </a:avLst>
          </a:prstGeom>
          <a:solidFill>
            <a:srgbClr val="5F9EA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5459" b="5459"/>
          <a:stretch>
            <a:fillRect/>
          </a:stretch>
        </p:blipFill>
        <p:spPr>
          <a:xfrm>
            <a:off x="762000" y="3048000"/>
            <a:ext cx="4826000" cy="2667000"/>
          </a:xfrm>
          <a:prstGeom prst="rect">
            <a:avLst/>
          </a:prstGeom>
          <a:noFill/>
          <a:ln w="12700" cap="flat" cmpd="sng">
            <a:solidFill>
              <a:srgbClr val="5F9EA0">
                <a:alpha val="60000"/>
              </a:srgbClr>
            </a:solidFill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762000" y="58420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博雷顿新能源商用车项目开工现场，标志着纱帽新能源汽车产业带建设迈入实质性推进阶段，为打造千亿级产业集群注入强劲动能。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5386777">
            <a:off x="4445000" y="4692662"/>
            <a:ext cx="330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6477000" y="3048000"/>
            <a:ext cx="50800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477000" y="3048000"/>
            <a:ext cx="762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6731000" y="31496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 新能源汽车产业带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聚焦整车制造与核心零部件配套，打造武汉经开区“第二条千亿大道”，形成从研发到生产的全链条产业生态，抢占新能源汽车发展制高点。</a:t>
            </a:r>
            <a:endParaRPr lang="en-US" sz="14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477000" y="4254500"/>
            <a:ext cx="50800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477000" y="4254500"/>
            <a:ext cx="762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731000" y="43561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 新材料产业基地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深耕先进复合材料、高端化工新材料等领域，集中攻坚关键基础材料技术，抢占一批“卡脖子”技术高地，为高端装备制造提供核心材料支撑。</a:t>
            </a:r>
            <a:endParaRPr lang="en-US" sz="14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477000" y="5461000"/>
            <a:ext cx="50800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477000" y="5461000"/>
            <a:ext cx="762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6731000" y="5562600"/>
            <a:ext cx="469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03. 通用航空产业集群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依托区域空域与区位优势，布局通航研发、运营服务及临空经济，构筑中部地区通用航空枢纽，拓展低空经济全产业链发展新空间。</a:t>
            </a:r>
            <a:endParaRPr lang="en-US" sz="14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新能源汽车产业带：打造“第二条千亿大道”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cap="flat" cmpd="sng">
            <a:solidFill>
              <a:srgbClr val="E6CFCF">
                <a:alpha val="7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76200" cy="952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1587500"/>
            <a:ext cx="10287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纱帽大道沿线已崛起为武汉继东风大道后的又一条“千亿大道”，凭借优越的区位与产业政策，成功聚集了路特斯、小鹏汽车等一批国内外顶尖新能源汽车企业，构建起从整车到核心零部件的全链条产业集群。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048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762000" y="3048000"/>
            <a:ext cx="508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2500" y="31750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397000" y="31496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整车制造：巨头云集，构建标杆矩阵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9046">
            <a:off x="952508" y="3676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952500" y="38100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引入路特斯全球智能工厂、小鹏汽车武汉基地、开沃新能源、博雷顿等领军企业，覆盖超跑、乘用车、商用车及新能源工程机械全品类，形成规模化、高端化的整车制造集群。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826000"/>
            <a:ext cx="52070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762000" y="4826000"/>
            <a:ext cx="508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9530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397000" y="49276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核心零部件：强链补链，筑牢产业根基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046">
            <a:off x="952508" y="5454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952500" y="55626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集聚中创新航动力电池、爱机汽车零部件、福迪汽车模具等关键配套企业，打通动力电池、车身结构件、精密模具等核心环节，实现关键零部件本地化配套与自主可控。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5386518">
            <a:off x="4667250" y="4660912"/>
            <a:ext cx="323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" name="Picture 20"/>
          <p:cNvPicPr>
            <a:picLocks noChangeAspect="1"/>
          </p:cNvPicPr>
          <p:nvPr/>
        </p:nvPicPr>
        <p:blipFill>
          <a:blip r:embed="rId6"/>
          <a:srcRect l="17406" r="17406"/>
          <a:stretch>
            <a:fillRect/>
          </a:stretch>
        </p:blipFill>
        <p:spPr>
          <a:xfrm>
            <a:off x="6477000" y="3048000"/>
            <a:ext cx="1714500" cy="1968500"/>
          </a:xfrm>
          <a:prstGeom prst="rect">
            <a:avLst/>
          </a:prstGeom>
          <a:noFill/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</a:ln>
        </p:spPr>
      </p:pic>
      <p:sp>
        <p:nvSpPr>
          <p:cNvPr id="21" name="AutoShape 21"/>
          <p:cNvSpPr/>
          <p:nvPr/>
        </p:nvSpPr>
        <p:spPr>
          <a:xfrm>
            <a:off x="6477000" y="5207000"/>
            <a:ext cx="1714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路特斯全球智能工厂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屋顶铺设光伏板，打造绿色低碳的现代化智能制造标杆基地。</a:t>
            </a:r>
            <a:endParaRPr lang="en-US" sz="1100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7"/>
          <a:srcRect l="21013" r="21013"/>
          <a:stretch>
            <a:fillRect/>
          </a:stretch>
        </p:blipFill>
        <p:spPr>
          <a:xfrm>
            <a:off x="8318500" y="3048000"/>
            <a:ext cx="1714500" cy="1968500"/>
          </a:xfrm>
          <a:prstGeom prst="rect">
            <a:avLst/>
          </a:prstGeom>
          <a:noFill/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</a:ln>
        </p:spPr>
      </p:pic>
      <p:sp>
        <p:nvSpPr>
          <p:cNvPr id="23" name="AutoShape 23"/>
          <p:cNvSpPr/>
          <p:nvPr/>
        </p:nvSpPr>
        <p:spPr>
          <a:xfrm>
            <a:off x="8318500" y="5207000"/>
            <a:ext cx="1714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小鹏汽车武汉基地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聚焦智能网联与新能源技术，助力区域新能源乘用车产能跃升。</a:t>
            </a:r>
            <a:endParaRPr lang="en-US" sz="1100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8"/>
          <a:srcRect l="19920" r="19920"/>
          <a:stretch>
            <a:fillRect/>
          </a:stretch>
        </p:blipFill>
        <p:spPr>
          <a:xfrm>
            <a:off x="10033000" y="3048000"/>
            <a:ext cx="1714500" cy="1968500"/>
          </a:xfrm>
          <a:prstGeom prst="rect">
            <a:avLst/>
          </a:prstGeom>
          <a:noFill/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</a:ln>
        </p:spPr>
      </p:pic>
      <p:sp>
        <p:nvSpPr>
          <p:cNvPr id="25" name="AutoShape 25"/>
          <p:cNvSpPr/>
          <p:nvPr/>
        </p:nvSpPr>
        <p:spPr>
          <a:xfrm>
            <a:off x="10033000" y="5207000"/>
            <a:ext cx="1714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开沃新能源商用车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66666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深耕新能源客车、物流车领域，构建多元化商用新能源产品体系。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新能源汽车产业带：龙头企业展示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5F9EA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33782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t="1244" b="1244"/>
          <a:stretch>
            <a:fillRect/>
          </a:stretch>
        </p:blipFill>
        <p:spPr>
          <a:xfrm>
            <a:off x="889000" y="2095500"/>
            <a:ext cx="3124200" cy="203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7" name="AutoShape 7"/>
          <p:cNvSpPr/>
          <p:nvPr/>
        </p:nvSpPr>
        <p:spPr>
          <a:xfrm>
            <a:off x="889000" y="4318000"/>
            <a:ext cx="3124200" cy="381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889000" y="4508500"/>
            <a:ext cx="3124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路特斯全球智能工厂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89000" y="5080000"/>
            <a:ext cx="3124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专注打造全球顶级豪华纯电智能汽车，其量产的Eletre车型，完美融合赛道基因与前沿科技，树立了超高端电动车的性能标杆。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6900" y="1905000"/>
            <a:ext cx="33782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rcRect l="5859" r="5859"/>
          <a:stretch>
            <a:fillRect/>
          </a:stretch>
        </p:blipFill>
        <p:spPr>
          <a:xfrm>
            <a:off x="4533900" y="2095500"/>
            <a:ext cx="3124200" cy="203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4533900" y="4318000"/>
            <a:ext cx="3124200" cy="381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533900" y="4508500"/>
            <a:ext cx="3124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小鹏汽车武汉基地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33900" y="5080000"/>
            <a:ext cx="3124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集研发、生产、销售于一体的核心战略基地，主要生产小鹏G9等旗舰智能车型，以先进智造推动区域新能源汽车产业规模化发展。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051800" y="1905000"/>
            <a:ext cx="33782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4"/>
          <a:srcRect t="1219" b="1219"/>
          <a:stretch>
            <a:fillRect/>
          </a:stretch>
        </p:blipFill>
        <p:spPr>
          <a:xfrm>
            <a:off x="8178800" y="2095500"/>
            <a:ext cx="3124200" cy="2032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8178800" y="4318000"/>
            <a:ext cx="3124200" cy="381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8178800" y="4508500"/>
            <a:ext cx="31242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中创新航武汉基地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178800" y="5080000"/>
            <a:ext cx="3124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国内动力电池行业前三强企业的重要生产基地，具备高度自动化的产线与前沿研发能力，为众多主流车企提供安全、高效的核心动力支持。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新材料产业基地：抢占“卡脖子”技术高地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15139" b="15139"/>
          <a:stretch>
            <a:fillRect/>
          </a:stretch>
        </p:blipFill>
        <p:spPr>
          <a:xfrm>
            <a:off x="762000" y="1651000"/>
            <a:ext cx="4572000" cy="2095500"/>
          </a:xfrm>
          <a:prstGeom prst="rect">
            <a:avLst/>
          </a:prstGeom>
          <a:noFill/>
          <a:ln w="25400" cap="flat" cmpd="sng">
            <a:solidFill>
              <a:srgbClr val="5F9EA0">
                <a:alpha val="60000"/>
              </a:srgbClr>
            </a:solidFill>
            <a:prstDash val="solid"/>
            <a:round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17746" b="17746"/>
          <a:stretch>
            <a:fillRect/>
          </a:stretch>
        </p:blipFill>
        <p:spPr>
          <a:xfrm>
            <a:off x="762000" y="4064000"/>
            <a:ext cx="4572000" cy="2095500"/>
          </a:xfrm>
          <a:prstGeom prst="rect">
            <a:avLst/>
          </a:prstGeom>
          <a:noFill/>
          <a:ln w="25400" cap="flat" cmpd="sng">
            <a:solidFill>
              <a:srgbClr val="5F9EA0">
                <a:alpha val="60000"/>
              </a:srgbClr>
            </a:solidFill>
            <a:prstDash val="solid"/>
            <a:round/>
          </a:ln>
        </p:spPr>
      </p:pic>
      <p:cxnSp>
        <p:nvCxnSpPr>
          <p:cNvPr id="6" name="Connector 6"/>
          <p:cNvCxnSpPr/>
          <p:nvPr/>
        </p:nvCxnSpPr>
        <p:spPr>
          <a:xfrm rot="5390581">
            <a:off x="3587750" y="3962409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4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6223000" y="1651000"/>
            <a:ext cx="53340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6223000" y="1651000"/>
            <a:ext cx="762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1841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921500" y="18034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核心方向：聚焦战略前沿材料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9046">
            <a:off x="6477008" y="23050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6477000" y="24384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依托车谷新材料产业园，重点布局单壁碳纳米管等关键战略材料研发，突破材料制备与应用的核心技术壁垒，抢占产业发展先机。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23000" y="3365500"/>
            <a:ext cx="53340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223000" y="3365500"/>
            <a:ext cx="762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35560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921500" y="35179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战略目标：打造国家级产业标杆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046">
            <a:off x="6477008" y="40195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477000" y="41529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全力攻克“卡脖子”技术瓶颈，建设集科研创新、中试验证与规模化生产于一体的国家级新材料研发生产基地，树立行业发展新高度。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23000" y="5080000"/>
            <a:ext cx="53340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6223000" y="5080000"/>
            <a:ext cx="76200" cy="1460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77000" y="52705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6921500" y="52324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产业支撑：赋能高端制造升级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9046">
            <a:off x="6477008" y="57340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6477000" y="5816600"/>
            <a:ext cx="48895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为新能源汽车、高端装备制造等前沿产业提供核心基础材料保障，构建上下游协同发展的产业生态，夯实区域先进制造业根基。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通用航空产业：构筑中部通航枢纽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4431" b="4431"/>
          <a:stretch>
            <a:fillRect/>
          </a:stretch>
        </p:blipFill>
        <p:spPr>
          <a:xfrm>
            <a:off x="762000" y="1651000"/>
            <a:ext cx="5207000" cy="2095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20922" b="20922"/>
          <a:stretch>
            <a:fillRect/>
          </a:stretch>
        </p:blipFill>
        <p:spPr>
          <a:xfrm>
            <a:off x="762000" y="4191000"/>
            <a:ext cx="5207000" cy="2095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6477000" y="1651000"/>
            <a:ext cx="495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武汉通航产业园依托汉南通用机场，深度整合空域资源与产业优势，致力打造中部首个集研发、运营、文旅于一体的智能化通用航空枢纽，引领区域航空经济高质量发展，为城市产业升级注入全新动能。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8814">
            <a:off x="6477008" y="29781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6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477000" y="3238500"/>
            <a:ext cx="4953000" cy="1016000"/>
          </a:xfrm>
          <a:prstGeom prst="roundRect">
            <a:avLst>
              <a:gd name="adj" fmla="val 0"/>
            </a:avLst>
          </a:prstGeom>
          <a:solidFill>
            <a:srgbClr val="5F9EA0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477000" y="3238500"/>
            <a:ext cx="50800" cy="1016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667500" y="3302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全域规划 · 七大功能协同共生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园区总面积23.61平方公里，科学规划研发制造、综合保税、航空运动等七大核心功能区，构建“产、城、空”融合发展的通用航空全产业链生态闭环。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477000" y="4445000"/>
            <a:ext cx="4953000" cy="1016000"/>
          </a:xfrm>
          <a:prstGeom prst="roundRect">
            <a:avLst>
              <a:gd name="adj" fmla="val 0"/>
            </a:avLst>
          </a:prstGeom>
          <a:solidFill>
            <a:srgbClr val="5F9EA0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477000" y="4445000"/>
            <a:ext cx="50800" cy="1016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6667500" y="45085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国际盛会 · 铸就城市航空名片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国际航联世界飞行者大会永久会址落户园区，这一顶级国际赛事的落地，不仅汇聚全球目光，更成为展示中国通用航空发展成果的重要窗口。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477000" y="5524500"/>
            <a:ext cx="4953000" cy="1016000"/>
          </a:xfrm>
          <a:prstGeom prst="roundRect">
            <a:avLst>
              <a:gd name="adj" fmla="val 0"/>
            </a:avLst>
          </a:prstGeom>
          <a:solidFill>
            <a:srgbClr val="5F9EA0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477000" y="5524500"/>
            <a:ext cx="50800" cy="1016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667500" y="5588000"/>
            <a:ext cx="4635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千亿集群 · 擘画产业宏伟蓝图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锚定2025年战略节点，聚力培育龙头企业、完善配套体系，全力打造产值超千亿的航空产业集群，为区域经济高质量发展提供强劲引擎。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基础设施升级：构筑发展硬支撑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270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5F9EA0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6878" b="6878"/>
          <a:stretch>
            <a:fillRect/>
          </a:stretch>
        </p:blipFill>
        <p:spPr>
          <a:xfrm>
            <a:off x="762000" y="1905000"/>
            <a:ext cx="5207000" cy="2286000"/>
          </a:xfrm>
          <a:prstGeom prst="rect">
            <a:avLst/>
          </a:prstGeom>
          <a:noFill/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4572000"/>
            <a:ext cx="5207000" cy="16510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762000" y="4572000"/>
            <a:ext cx="76200" cy="1651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016000" y="4699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立体交通，通达四方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9291">
            <a:off x="1016009" y="5200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1016000" y="53340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左岸大道全线通车，汉南长江大桥加快建设，构建起高效便捷的立体交通网络，极大提升区域内外通达性，为产业发展打通关键动脉。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5389889">
            <a:off x="4127500" y="4057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17073" b="17073"/>
          <a:stretch>
            <a:fillRect/>
          </a:stretch>
        </p:blipFill>
        <p:spPr>
          <a:xfrm>
            <a:off x="6477000" y="1905000"/>
            <a:ext cx="5207000" cy="2286000"/>
          </a:xfrm>
          <a:prstGeom prst="rect">
            <a:avLst/>
          </a:prstGeom>
          <a:noFill/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</a:ln>
        </p:spPr>
      </p:pic>
      <p:sp>
        <p:nvSpPr>
          <p:cNvPr id="13" name="AutoShape 13"/>
          <p:cNvSpPr/>
          <p:nvPr/>
        </p:nvSpPr>
        <p:spPr>
          <a:xfrm>
            <a:off x="6477000" y="4445000"/>
            <a:ext cx="52070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477000" y="4445000"/>
            <a:ext cx="76200" cy="1079500"/>
          </a:xfrm>
          <a:prstGeom prst="roundRect">
            <a:avLst>
              <a:gd name="adj" fmla="val 0"/>
            </a:avLst>
          </a:prstGeom>
          <a:solidFill>
            <a:srgbClr val="5F9EA0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667500" y="4508500"/>
            <a:ext cx="4826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临港枢纽，通江达海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汉南港区纱帽作业区作为国家一类水运口岸，依托长江黄金水道，打造对外开放的重要门户，为临港经济、进出口贸易提供坚实的物流支撑。</a:t>
            </a:r>
            <a:endParaRPr lang="en-US" sz="1300" b="0" i="0" u="none" strike="noStrike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477000" y="5715000"/>
            <a:ext cx="5207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04000" y="5867400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239000" y="5778500"/>
            <a:ext cx="4254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民生设施，宜居宜业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天源合源广场、车谷全民健身中心（南馆）等公共服务设施完善，让城市功能更完备，生活品质再提升。</a:t>
            </a:r>
            <a:endParaRPr lang="en-US" sz="1300" b="0" i="0" u="none" strike="noStrike">
              <a:solidFill>
                <a:srgbClr val="555555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未来展望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33500"/>
            <a:ext cx="1016000" cy="508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762000" y="2159000"/>
            <a:ext cx="558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24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迈向世界级车谷的重要一极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8185">
            <a:off x="762008" y="3422650"/>
            <a:ext cx="533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3810000"/>
            <a:ext cx="5588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深度融入武汉经开区“中国车谷”建设战略，以高端制造为核心引擎，联动江河集团华中总部等龙头企业，构建“产城融合、生态优先”的现代化产业体系，打造区域经济高质量发展的强劲增长极。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5207000"/>
            <a:ext cx="558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立足长远，统筹生态保护与产业发展，致力于建成一座经济繁荣、科技赋能、生态优美、人民幸福的未来之城，成为长江经济带智能制造与绿色发展的示范标杆。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048500" y="2476500"/>
            <a:ext cx="4254500" cy="2921000"/>
          </a:xfrm>
          <a:prstGeom prst="roundRect">
            <a:avLst>
              <a:gd name="adj" fmla="val 0"/>
            </a:avLst>
          </a:prstGeom>
          <a:solidFill>
            <a:srgbClr val="5F9EA0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2"/>
          <a:srcRect l="1449" r="1449"/>
          <a:stretch>
            <a:fillRect/>
          </a:stretch>
        </p:blipFill>
        <p:spPr>
          <a:xfrm>
            <a:off x="6921500" y="2349500"/>
            <a:ext cx="4254500" cy="2921000"/>
          </a:xfrm>
          <a:prstGeom prst="rect">
            <a:avLst/>
          </a:prstGeom>
          <a:noFill/>
          <a:ln w="25400" cap="flat" cmpd="sng">
            <a:solidFill>
              <a:srgbClr val="FFFFFF">
                <a:alpha val="80000"/>
              </a:srgbClr>
            </a:solidFill>
            <a:prstDash val="solid"/>
            <a:round/>
          </a:ln>
        </p:spPr>
      </p:pic>
      <p:sp>
        <p:nvSpPr>
          <p:cNvPr id="11" name="AutoShape 11"/>
          <p:cNvSpPr/>
          <p:nvPr/>
        </p:nvSpPr>
        <p:spPr>
          <a:xfrm>
            <a:off x="6921500" y="5588000"/>
            <a:ext cx="4254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江河集团华中总部基地的正式投产，不仅彰显了企业深耕华中的决心，更为纱帽片区注入了强劲的产业动能，是区域迈向世界级车谷的重要里程碑。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融入万亿级产业创新大走廊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270000"/>
            <a:ext cx="10668000" cy="25400"/>
          </a:xfrm>
          <a:prstGeom prst="roundRect">
            <a:avLst>
              <a:gd name="adj" fmla="val 0"/>
            </a:avLst>
          </a:prstGeom>
          <a:solidFill>
            <a:srgbClr val="5F9EA0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t="3161" b="3161"/>
          <a:stretch>
            <a:fillRect/>
          </a:stretch>
        </p:blipFill>
        <p:spPr>
          <a:xfrm>
            <a:off x="762000" y="2032000"/>
            <a:ext cx="4318000" cy="2794000"/>
          </a:xfrm>
          <a:prstGeom prst="rect">
            <a:avLst/>
          </a:prstGeom>
          <a:noFill/>
          <a:ln w="12700" cap="flat" cmpd="sng">
            <a:solidFill>
              <a:srgbClr val="5F9EA0">
                <a:alpha val="5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5207000"/>
            <a:ext cx="431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图示为武汉经开区与亚马逊云科技签约仪式现场，标志着区域在智能网联与电动汽车数字化领域迈出关键一步，为产业创新注入强劲动能。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5389257">
            <a:off x="3556000" y="4057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5842000" y="2032000"/>
            <a:ext cx="5588000" cy="1397000"/>
          </a:xfrm>
          <a:prstGeom prst="roundRect">
            <a:avLst>
              <a:gd name="adj" fmla="val 0"/>
            </a:avLst>
          </a:prstGeom>
          <a:solidFill>
            <a:srgbClr val="5F9EA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5842000" y="2032000"/>
            <a:ext cx="50800" cy="13970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6032500" y="2095500"/>
            <a:ext cx="5270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锚定武汉经开区“十五五”规划蓝图，到2030年，全区经济总量将冲刺</a:t>
            </a: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4000亿元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大关，新能源汽车产量突破</a:t>
            </a:r>
            <a:r>
              <a:rPr lang="en-US" sz="1800" b="1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150万辆</a:t>
            </a:r>
            <a:r>
              <a:rPr lang="en-US" sz="1400" b="0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，构建起具有全球竞争力的汽车产业集群。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842000" y="3810000"/>
            <a:ext cx="27305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69000" y="39370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350000" y="3911600"/>
            <a:ext cx="2095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战略深度融入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17629">
            <a:off x="5969016" y="4438650"/>
            <a:ext cx="2476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5969000" y="4572000"/>
            <a:ext cx="2476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纱帽片区将深度嵌入“车谷产业创新大走廊”整体布局，主动承接核心区产业辐射，实现空间联动与资源共享，夯实区域发展的战略支点。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699500" y="3810000"/>
            <a:ext cx="27305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26500" y="39370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207500" y="3911600"/>
            <a:ext cx="2095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定位全面跃升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17629">
            <a:off x="8826516" y="4438650"/>
            <a:ext cx="2476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8826500" y="4572000"/>
            <a:ext cx="2476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从单一先进制造基地，升级为创新要素集聚、新兴产业孵化的核心高地，成为世界级汽车产业基地不可或缺的重要组成部分。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打造产城融合的宜居新城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6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未来的纱帽，将是一座宜居、宜业、宜游的现代化新城。我们以生态为底、产业为核、服务为翼，构建人、城、产和谐共生的美好图景。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 l="16477" r="16477"/>
          <a:stretch>
            <a:fillRect/>
          </a:stretch>
        </p:blipFill>
        <p:spPr>
          <a:xfrm>
            <a:off x="762000" y="2794000"/>
            <a:ext cx="4826000" cy="3048000"/>
          </a:xfrm>
          <a:prstGeom prst="rect">
            <a:avLst/>
          </a:prstGeom>
          <a:noFill/>
          <a:ln w="25400" cap="flat" cmpd="sng">
            <a:solidFill>
              <a:srgbClr val="5F9EA0">
                <a:alpha val="5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5969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F9E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纱帽马影河生态实景，碧水环绕，构筑城市绿色动脉。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5387722">
            <a:off x="4318000" y="4565661"/>
            <a:ext cx="35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5F9EA0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6350000" y="2794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350000" y="2794000"/>
            <a:ext cx="50800" cy="1206500"/>
          </a:xfrm>
          <a:prstGeom prst="roundRect">
            <a:avLst>
              <a:gd name="adj" fmla="val 0"/>
            </a:avLst>
          </a:prstGeom>
          <a:solidFill>
            <a:srgbClr val="5F9EA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29464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239000" y="292100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空间优化：构建协同发展格局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239000" y="3365500"/>
            <a:ext cx="419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按照“一心引领、两轴带动、三组团协同”的布局，统筹生产、生活、生态三大空间，实现城市功能与产业布局的有机融合。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0" y="4191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6350000" y="4191000"/>
            <a:ext cx="50800" cy="1206500"/>
          </a:xfrm>
          <a:prstGeom prst="roundRect">
            <a:avLst>
              <a:gd name="adj" fmla="val 0"/>
            </a:avLst>
          </a:prstGeom>
          <a:solidFill>
            <a:srgbClr val="5F9EA0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4000" y="43434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7239000" y="431800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生态宜居：绘就蓝绿交织画卷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239000" y="4762500"/>
            <a:ext cx="4191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依托长江、通顺河等天然水系，串联城市公园与滨水绿廊，构建全域生态网络，让居民推窗见绿、出门见景，享受自然之美。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350000" y="5588000"/>
            <a:ext cx="5334000" cy="762000"/>
          </a:xfrm>
          <a:prstGeom prst="roundRect">
            <a:avLst>
              <a:gd name="adj" fmla="val 0"/>
            </a:avLst>
          </a:prstGeom>
          <a:solidFill>
            <a:srgbClr val="5F9EA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350000" y="5588000"/>
            <a:ext cx="50800" cy="762000"/>
          </a:xfrm>
          <a:prstGeom prst="roundRect">
            <a:avLst>
              <a:gd name="adj" fmla="val 0"/>
            </a:avLst>
          </a:prstGeom>
          <a:solidFill>
            <a:srgbClr val="5F9EA0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400" y="5791200"/>
            <a:ext cx="355600" cy="3556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239000" y="5651500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完善公共服务，筑巢引凤</a:t>
            </a:r>
            <a:r>
              <a:rPr lang="en-US" sz="1300" b="0" i="0" u="none" strike="noStrike">
                <a:solidFill>
                  <a:srgbClr val="5555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｜ 健全教育、医疗、文体配套体系，提升城市承载力，吸引各类人才安居乐业。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0" y="2921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谢谢聆听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334000" y="4191000"/>
            <a:ext cx="1524000" cy="50800"/>
          </a:xfrm>
          <a:prstGeom prst="roundRect">
            <a:avLst>
              <a:gd name="adj" fmla="val 0"/>
            </a:avLst>
          </a:prstGeom>
          <a:solidFill>
            <a:srgbClr val="FFD7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4699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魅力纱帽  ·  未来可期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5595</Words>
  <Application>WPS 演示</Application>
  <PresentationFormat/>
  <Paragraphs>303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六悦教育魏老师139 8624 2539</cp:lastModifiedBy>
  <cp:revision>5</cp:revision>
  <dcterms:created xsi:type="dcterms:W3CDTF">2026-07-02T08:17:00Z</dcterms:created>
  <dcterms:modified xsi:type="dcterms:W3CDTF">2026-07-08T09:54:43Z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{"Label":"1","ContentProducer":"001191110102MACQD9K64010000","ProduceID":"7657841719854205913","ReservedCode1":"","ContentPropagator":"","PropagateID":"","ReservedCode2":""}</vt:lpwstr>
  </property>
  <property fmtid="{D5CDD505-2E9C-101B-9397-08002B2CF9AE}" pid="3" name="ICV">
    <vt:lpwstr>BC2DEF741DC0402493076390E86DCD1D_13</vt:lpwstr>
  </property>
  <property fmtid="{D5CDD505-2E9C-101B-9397-08002B2CF9AE}" pid="4" name="KSOProductBuildVer">
    <vt:lpwstr>2052-12.1.0.23542</vt:lpwstr>
  </property>
</Properties>
</file>