
<file path=[Content_Types].xml><?xml version="1.0" encoding="utf-8"?>
<Types xmlns="http://schemas.openxmlformats.org/package/2006/content-types">
  <Default Extension="emf" ContentType="image/x-emf"/>
  <Default Extension="png" ContentType="image/png"/>
  <Default Extension="jpeg" ContentType="image/jpeg"/>
  <Default Extension="JPG" ContentType="image/.jpg"/>
  <Default Extension="mov" ContentType="video/quicktime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0.svg" ContentType="image/svg+xml"/>
  <Override PartName="/ppt/media/image100.svg" ContentType="image/svg+xml"/>
  <Override PartName="/ppt/media/image102.svg" ContentType="image/svg+xml"/>
  <Override PartName="/ppt/media/image104.svg" ContentType="image/svg+xml"/>
  <Override PartName="/ppt/media/image107.svg" ContentType="image/svg+xml"/>
  <Override PartName="/ppt/media/image109.svg" ContentType="image/svg+xml"/>
  <Override PartName="/ppt/media/image113.svg" ContentType="image/svg+xml"/>
  <Override PartName="/ppt/media/image12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3.svg" ContentType="image/svg+xml"/>
  <Override PartName="/ppt/media/image25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6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7.svg" ContentType="image/svg+xml"/>
  <Override PartName="/ppt/media/image69.svg" ContentType="image/svg+xml"/>
  <Override PartName="/ppt/media/image71.svg" ContentType="image/svg+xml"/>
  <Override PartName="/ppt/media/image75.svg" ContentType="image/svg+xml"/>
  <Override PartName="/ppt/media/image77.svg" ContentType="image/svg+xml"/>
  <Override PartName="/ppt/media/image8.svg" ContentType="image/svg+xml"/>
  <Override PartName="/ppt/media/image80.svg" ContentType="image/svg+xml"/>
  <Override PartName="/ppt/media/image82.svg" ContentType="image/svg+xml"/>
  <Override PartName="/ppt/media/image86.svg" ContentType="image/svg+xml"/>
  <Override PartName="/ppt/media/image88.svg" ContentType="image/svg+xml"/>
  <Override PartName="/ppt/media/image92.svg" ContentType="image/svg+xml"/>
  <Override PartName="/ppt/media/image94.svg" ContentType="image/svg+xml"/>
  <Override PartName="/ppt/media/image96.svg" ContentType="image/svg+xml"/>
  <Override PartName="/ppt/media/image9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  <p:sldMasterId id="2147483663" r:id="rId4"/>
  </p:sldMasterIdLst>
  <p:notesMasterIdLst>
    <p:notesMasterId r:id="rId6"/>
  </p:notesMasterIdLst>
  <p:sldIdLst>
    <p:sldId id="256" r:id="rId5"/>
    <p:sldId id="257" r:id="rId7"/>
    <p:sldId id="283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0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850322817@qq.com" initials="8" lastIdx="0" clrIdx="0"/>
  <p:cmAuthor id="2" name="作者" initials="A" lastIdx="0" clrIdx="1"/>
  <p:cmAuthor id="3" name="Administrator" initials="A" lastIdx="0" clrIdx="2"/>
  <p:cmAuthor id="4" name="未知用户3" initials="未知用户3" lastIdx="0" clrIdx="3"/>
  <p:cmAuthor id="5" name="夏天" initials="夏" lastIdx="0" clrIdx="4"/>
  <p:cmAuthor id="6" name="未知用户1" initials="未知用户1" lastIdx="0" clrIdx="5"/>
  <p:cmAuthor id="7" name="薛 小辉" initials="薛" lastIdx="0" clrIdx="6"/>
  <p:cmAuthor id="8" name="未知用户28" initials="未知用户28" lastIdx="0" clrIdx="7"/>
  <p:cmAuthor id="9" name="lenovo" initials="l" lastIdx="0" clrIdx="8"/>
  <p:cmAuthor id="10" name="Microsoft Office 用户" initials="Microsof" lastIdx="0" clrIdx="9"/>
  <p:cmAuthor id="11" name="飞飞 顾" initials="飞飞" lastIdx="0" clrIdx="10"/>
  <p:cmAuthor id="12" name="Microsoft Office 使用者" initials="Office" lastIdx="0" clrIdx="11"/>
  <p:cmAuthor id="13" name="Office 365" initials="O3" lastIdx="0" clrIdx="12"/>
  <p:cmAuthor id="14" name="一点 设计" initials="一点" lastIdx="0" clrIdx="13"/>
  <p:cmAuthor id="15" name="student" initials="s" lastIdx="0" clrIdx="1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0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5" Type="http://schemas.openxmlformats.org/officeDocument/2006/relationships/commentAuthors" Target="commentAuthors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（背景音乐：悠扬而富有历史厚重感的交响乐）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同学，大家好。今天，我们将开启一场穿越时空的思想旅程。请看我们眼前的这幅画面，一边是金戈铁马、烽烟四起的三国古战场，另一边是流光溢彩、智能高效的现代汽车工厂。这两个看似遥远的场景，却在我们脚下的这片土地——武汉经开区，也就是我们熟知的‘中国车谷’，奇妙地交汇在一起。我们脚下的军山，曾是决定天下三分格局的赤壁之战的重要一环；而今天，这里崛起的‘车谷’，正引领着中国汽车产业驶向未来。这究竟是历史的偶然巧合，还是文化基因的必然传承？1800年前的古人智慧，如何在今天的科技创新中回响？这正是我们这堂课将要探索的核心问题。让我们一起，揭开这段‘车谷风云，一脉相承’的故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的故事，始于两个相隔1800年的问题。第一个问题，来自历史深处。公元208年，曹操挥师南下，一统江南的野心昭然若揭。在今天武汉经开区的军山江畔，孙刘联军面临着兵力悬殊的巨大压力。他们是如何利用这里的山川地理，制定出火烧赤壁的惊天谋略的？这背后蕴含着怎样的东方智慧？第二个问题，就在我们身边。2026年的今天，全球汽车行业正经历着从燃油到电动、从人工到智能的百年巨变。作为中国汽车工业的重镇，‘中国车谷’是如何应对挑战，在智能网联、自动驾驶等前沿领域取得突破，成为世界级的汽车产业高地的？这两个问题，一个关乎生存与谋略，一个关乎发展与创新。它们看似独立，却共享着同一片热土。今天，我们将尝试用一条线索，将这两个问题串联起来，探寻历史与现实之间，那股看不见的、一脉相承的力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评委、老师好，本次申报的课程主题为“车谷风云，一脉相承”。我们将通过四个章节展开：首先，溯源军山的三国历史智慧；其次，探访中国车谷的现代产业高地；接着，我们将进行一场历史与现代的深度对话，探寻古今智慧的融合；最后，我们将展示如何将这些宝贵资源转化为育人力量。我们希望通过这堂课，让学生在历史与现实的交响中，汲取智慧，启迪未来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要理解军山的故事，首先要理解它的‘地利’。请看这张地图，军山，并非一座孤立的山峰，它是长江北岸的一道天然屏障。大家可以看到，它与南岸的槐山隔江相望，形成了一个巨大的‘门’，牢牢锁住了长江中游的航道。在冷兵器时代，控制了这里，就等于控制了水路交通的咽喉。古人对它的军事价值有着深刻的认识。地方志明确记载，军山的名字就来源于三国时期吴魏两国军队在此列阵对峙。这告诉我们，这里自古以来就是兵家必争之地。正是这样的地理特征，决定了它在赤壁之战中扮演了无可替代的角色。接下来，让我们回到公元208年，看看历史在这里上演了怎样惊心动魄的一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要理解军山的故事，首先要理解它的‘地利’。请看这张地图，军山，并非一座孤立的山峰，它是长江北岸的一道天然屏障。大家可以看到，它与南岸的槐山隔江相望，形成了一个巨大的‘门’，牢牢锁住了长江中游的航道。在冷兵器时代，控制了这里，就等于控制了水路交通的咽喉。古人对它的军事价值有着深刻的认识。地方志明确记载，军山的名字就来源于三国时期吴魏两国军队在此列阵对峙。这告诉我们，这里自古以来就是兵家必争之地。正是这样的地理特征，决定了它在赤壁之战中扮演了无可替代的角色。接下来，让我们回到公元208年，看看历史在这里上演了怎样惊心动魄的一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赤壁之战，不仅仅是发生在蒲圻赤壁那一场大火。它是一系列战役和谋略的总称，而我们所在的武汉地区，正是这场宏大战争的重要战场。当时，刘备兵败当阳，退守江夏，与驻守在此的刘琦会合。孙权则在江东密切关注战局。江夏郡，特别是今天的武汉地区，成为了孙刘联军抵御曹操的第一道防线。江北的却月城和江南的夏口城，如同两个桥头堡，而军山，正好处在这两个桥头堡之间的长江航道上，是一个绝佳的观察哨和屯兵点。可以说，赤壁之战的许多关键决策，很可能就是在我们脚下的这片土地上酝酿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提到三国智慧，我们必然会想到一个名字——诸葛亮。而史料告诉我们，这位传奇人物，曾在军山留下了深深的足迹。清代的《汉阳府志》明确记载，军山脚下的诸葛城，相传就是诸葛亮当年的屯兵之处。想象一下，1800年前，年轻的诸葛亮正是在这里，面对滔滔长江，思考着如何对抗强大的曹军。他不仅仅是在这里驻扎军队，更重要的是，这里是他运筹帷幄、联络各方的战略中枢。正是从这里出发，他促成了孙刘联盟，为那场改变历史的大火铺平了道路。可以说，军山见证了诸葛亮从一个谋士到一位战略家的关键蜕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诸葛亮的智慧，不仅在于奇谋妙计，更在于他对空间的精妙布局。在军山，他构建了一个堪称典范的军事防御体系，我们可以称之为‘军山军事圈’。大家看这张图，中心是诸葛城，作为大本营，负责屯兵和指挥。它背靠硃山，南临通顺河，进可攻，退可守。旁边的设法山，是他的‘智囊团’所在地，著名的连环计、反间计很可能就是在这里诞生的。而制高点大军山，则是他的‘瞭望塔’，站在山顶，可以清晰地观察到长江对岸曹军的一举一动。这三者相互配合，形成了一个完美的战斗单元。这体现了中国古代军事思想中‘天时、地利、人和’的高度统一。这种系统化的布局思维，即使在今天，对我们理解项目管理、战略规划也有着重要的启示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“万事俱备，只欠东风”，这句家喻户晓的成语，背后隐藏着怎样的秘密？是神话，还是科学？《三国演义》给了我们一个充满传奇色彩的答案。但今天，我们从科学的角度来解读。中国气象局的专家告诉我们，诸葛亮‘借’来的东风，很可能并非法术，而是一次极其精准的中长期天气预报。他利用自己对长江流域气候的深刻了解，预测到在隆冬时节，会有一次短暂的天气系统变化，从而带来宝贵的东南风。当然，这还不是全部。诸葛亮的高明之处在于，他把这次科学预测包装成了一场神秘的‘祭风’仪式。这不仅是为了糊弄对手曹操，更是为了震慑盟友周瑜，让他相信自己是‘天选之人’，从而坚定联合抗曹的决心。这是一场完美的心理战。所以，‘借东风’的故事，展现的不仅是诸葛亮的自然科学知识，更是他超凡的政治智慧和心理洞察能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历史不仅存在于书本中，更扎根于土地里。军山的三国故事，并没有随着战火的熄灭而消失。今天，我们依然可以触摸到它的脉搏。大家看到的这些照片，就是修复一新的诸葛城。虽然原始的城墙已不复存在，但通过考古发掘和精心重建，我们得以重现当年的风貌。更令人兴奋的是，武汉经开区正在实施一个宏伟的计划——打造‘三国历史文化长廊’。这个项目将把诸葛城、大小军山、设法山等历史遗迹串联起来，让我们可以沿着古人的足迹，沉浸式地感受那段波澜壮阔的历史。这不仅是对文化遗产的保护，更是一种传承，让三国智慧在新时代焕发新的生命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接下来，让我们通过一段短片，身临其境地感受军山的历史厚重与自然之美。请看大屏幕。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（播放视频）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看完这段视频，相信大家对军山有了更直观的感受。这里的一山一水，都仿佛在诉说着千年的故事。这片土地，见证了金戈铁马，也孕育了千古智慧。而今天，它正以一种全新的姿态，迎接一个新的时代。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从历史的硝烟中走出，我们将目光投向现在。在军山所在的这片区域，崛起了一座现代化的产业新城——‘中国车谷’。‘车谷’这个名字，精准地概括了这里的产业特色。它的诞生，源于一个伟大的梦想——让中国拥有自己的现代化轿车产业。从1991年第一根桩打下，到如今成为世界级的汽车产业基地，车谷的发展史，就是中国汽车工业的一个缩影。但‘车谷’的雄心不止于此。面对全球汽车产业的电动化、智能化浪潮，它正在开启新的征程，向着‘世界车谷’的目标迈进。接下来，我们就来看看，今天的车谷正在发生怎样的变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从历史的硝烟中走出，我们将目光投向现在。在军山所在的这片区域，崛起了一座现代化的产业新城——‘中国车谷’。‘车谷’这个名字，精准地概括了这里的产业特色。它的诞生，源于一个伟大的梦想——让中国拥有自己的现代化轿车产业。从1991年第一根桩打下，到如今成为世界级的汽车产业基地，车谷的发展史，就是中国汽车工业的一个缩影。但‘车谷’的雄心不止于此。面对全球汽车产业的电动化、智能化浪潮，它正在开启新的征程，向着‘世界车谷’的目标迈进。接下来，我们就来看看，今天的车谷正在发生怎样的变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车谷的发展，经历了一次深刻的‘蝶变’。最初，它的核心是‘一辆车’，即汽车的规模化生产。但随着时代发展，车谷意识到，单纯的制造已经不够。它必须向一个充满活力的创新生态系统转型。这个转型的核心，就是从‘车’到‘谷’的深化。‘车’是基础，是产业的根；而‘谷’，则代表着一种开放、融合、共生的创新环境。就像美国的硅谷一样，它吸引着全球最顶尖的人才、最前沿的技术、最活跃的资本在这里碰撞、融合、生长。我们看到，传统的生产线可以‘原位升级’为智能工厂，老品牌也能焕发出新活力。这正是‘谷’的力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如果说传统汽车是‘强壮’的，那么未来汽车一定是‘聪明’的。在这方面，车谷已经走在了全国乃至世界的前列。车谷正在打造的，是一个‘聪明车’与‘智慧路’相互协同的未来交通系统。通过在道路上安装传感器，在云端建立控制平台，让汽车能够‘看到’更远的地方，‘思考’得更快。大家现在看到的‘萝卜快跑’无人车，就是这个系统的应用成果。在车谷的许多区域，你已经可以亲身体验这种科幻电影里才有的出行方式。这不仅是技术的展示，更是未来城市交通解决方案的探索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一辆智能汽车，最关键的是什么？是它的‘心脏’和‘大脑’。‘心脏’就是电池和动力系统，‘大脑’就是芯片和操作系统。过去，这些核心技术很多都掌握在国外企业手中。但今天，车谷正在努力改变这一局面。从高性能的车规级芯片，到流畅的智能座舱系统，再到下一代的固态电池和氢能技术，车谷正在构建自主可控的核心技术体系。这些突破，就像当年诸葛亮手中的羽扇，是决胜未来的关键。掌握了这些核心技术，车谷才能在激烈的全球竞争中立于不败之地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历史的智慧需要传承，时代的创新需要展示。接下来，让我们通过一段短片，感受今日车谷的速度与智慧。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从机器人精准的焊接，到无人驾驶汽车平稳的行驶，我们看到的不仅是生产效率的提升，更是一种全新的生产方式和生活方式的到来。这就是今天的车谷，一个充满活力、不断创新的地方。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回顾了军山的三国历史，也领略了车谷的现代创新，我们不禁要问：这两者之间，真的有联系吗？答案是肯定的。我们认为，从诸葛亮的智慧到车谷的精神，存在着一条清晰的传承脉络。这不仅仅是地理上的巧合，更是文化基因的共鸣。接下来，我们将从三个维度——谋略与创新、联盟与合作、布局与生态，来展开这场跨越时空的对话，探寻古今智慧如何在这片土地上交相辉映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回顾了军山的三国历史，也领略了车谷的现代创新，我们不禁要问：这两者之间，真的有联系吗？答案是肯定的。我们认为，从诸葛亮的智慧到车谷的精神，存在着一条清晰的传承脉络。这不仅仅是地理上的巧合，更是文化基因的共鸣。接下来，我们将从三个维度——谋略与创新、联盟与合作、布局与生态，来展开这场跨越时空的对话，探寻古今智慧如何在这片土地上交相辉映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诸葛亮最令人称道的，是他层出不穷的奇谋妙计。比如“草船借箭”，他没有自己去造箭，而是巧妙地利用了天时、地利和对手的心理，“借”来了敌人的箭。这背后，是一种跳出常规、利用现有资源创造新价值的创新思维。这种思维，在今天的车谷同样闪耀。自动驾驶，就是利用现有的通信和人工智能技术，创造出一种全新的出行方式。固态电池，就是通过材料科学的创新，突破了传统电池的性能极限。这些创新，和“草船借箭”一样，都是在看似不可能的情况下，找到解决问题的最优路径，实现“出奇制胜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赤壁之战的胜利，首先是‘联盟’的胜利。刘备和孙权都明白，单打独斗必败无疑，唯有联合起来，才有一线生机。这种‘合则两利’的联盟思想，是三国智慧的精髓。今天的车谷，同样深谙此道。它不是一个企业在战斗，而是一个庞大的产业生态在协同发展。这里有顶尖的大学提供人才和技术，有上下游数百家企业紧密协作，还有来自全球的合作伙伴共同创新。这种开放、包容的合作精神，正是车谷能够持续发展的动力源泉。从‘孙刘联盟’到‘产业生态’，我们看到的是一种从政治军事联盟到现代产业协同的进化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诸葛亮用兵，讲究谋定而后动。他在军山构建的‘军事圈’，就是一个典型的系统布局案例。他不是孤立地看待一座山、一座城，而是将它们看作一个有机的整体，进行通盘规划。这种系统化的布局思想，在今天车谷的发展规划中得到了完美体现。车谷正在建设的‘八大园中园’，就是现代版的‘军山军事圈’。政府没有盲目地招商引资，而是像一位高明的棋手，在棋盘上精心布局。智能汽车软件、氢能、低空经济……每一个‘园中园’都瞄准一个未来的战略方向，通过集聚资源，形成局部优势，最终构成整个车谷强大的创新生态。这正是对‘不谋全局者，不足谋一域’这一古老智慧的最好诠释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历史的价值，不仅在于铭记，更在于传承和应用。我们认为，军山的三国文化和车谷的创新精神，是我们开展在地教学的宝贵资源。通过本课程，我们希望学生不仅仅是记住一些历史故事和产业数据，更能学会像诸葛亮一样思考，理解战略布局的重要性；像车谷的建设者一样创新，勇于突破常规。我们希望通过这种方式，让历史走出书本，让文化融入生活，培养学生真正的家国情怀和面向未来的核心素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历史的价值，不仅在于铭记，更在于传承和应用。我们认为，军山的三国文化和车谷的创新精神，是我们开展在地教学的宝贵资源。通过本课程，我们希望学生不仅仅是记住一些历史故事和产业数据，更能学会像诸葛亮一样思考，理解战略布局的重要性；像车谷的建设者一样创新，勇于突破常规。我们希望通过这种方式，让历史走出书本，让文化融入生活，培养学生真正的家国情怀和面向未来的核心素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了实现上述目标，我们设计了一系列知行合一的教学活动。我们将带领学生走出课堂，亲身触摸历史的遗迹，感受现代工业的脉搏。我们将引导他们开展课题研究，将历史智慧与现代社会问题相结合。我们还将通过项目式学习，让他们扮演城市规划师，亲手设计家乡的未来。我们相信，这种扎根于本土的教学模式，能够极大地激发学生的学习兴趣和创造力。我们的目标，不仅仅是完成一堂课，而是要构建一个开放、多元、可持续的教学体系，让每一位学生都能从家乡的土地中汲取成长的力量，成为既有深厚文化底蕴，又有现代创新精神的新时代青年。我的汇报到此结束，谢谢大家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我的汇报到此结束，谢谢大家！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/>
          <p:nvPr userDrawn="1"/>
        </p:nvSpPr>
        <p:spPr bwMode="auto">
          <a:xfrm>
            <a:off x="9335000" y="-793648"/>
            <a:ext cx="3732288" cy="5025389"/>
          </a:xfrm>
          <a:custGeom>
            <a:avLst/>
            <a:gdLst>
              <a:gd name="T0" fmla="*/ 2211 w 3255"/>
              <a:gd name="T1" fmla="*/ 3226 h 4384"/>
              <a:gd name="T2" fmla="*/ 1765 w 3255"/>
              <a:gd name="T3" fmla="*/ 3078 h 4384"/>
              <a:gd name="T4" fmla="*/ 813 w 3255"/>
              <a:gd name="T5" fmla="*/ 2723 h 4384"/>
              <a:gd name="T6" fmla="*/ 480 w 3255"/>
              <a:gd name="T7" fmla="*/ 2473 h 4384"/>
              <a:gd name="T8" fmla="*/ 373 w 3255"/>
              <a:gd name="T9" fmla="*/ 1985 h 4384"/>
              <a:gd name="T10" fmla="*/ 244 w 3255"/>
              <a:gd name="T11" fmla="*/ 1532 h 4384"/>
              <a:gd name="T12" fmla="*/ 68 w 3255"/>
              <a:gd name="T13" fmla="*/ 1154 h 4384"/>
              <a:gd name="T14" fmla="*/ 199 w 3255"/>
              <a:gd name="T15" fmla="*/ 495 h 4384"/>
              <a:gd name="T16" fmla="*/ 755 w 3255"/>
              <a:gd name="T17" fmla="*/ 201 h 4384"/>
              <a:gd name="T18" fmla="*/ 2449 w 3255"/>
              <a:gd name="T19" fmla="*/ 300 h 4384"/>
              <a:gd name="T20" fmla="*/ 2706 w 3255"/>
              <a:gd name="T21" fmla="*/ 535 h 4384"/>
              <a:gd name="T22" fmla="*/ 2807 w 3255"/>
              <a:gd name="T23" fmla="*/ 834 h 4384"/>
              <a:gd name="T24" fmla="*/ 2843 w 3255"/>
              <a:gd name="T25" fmla="*/ 1879 h 4384"/>
              <a:gd name="T26" fmla="*/ 3231 w 3255"/>
              <a:gd name="T27" fmla="*/ 3551 h 4384"/>
              <a:gd name="T28" fmla="*/ 3118 w 3255"/>
              <a:gd name="T29" fmla="*/ 4164 h 4384"/>
              <a:gd name="T30" fmla="*/ 2674 w 3255"/>
              <a:gd name="T31" fmla="*/ 4253 h 4384"/>
              <a:gd name="T32" fmla="*/ 2544 w 3255"/>
              <a:gd name="T33" fmla="*/ 3724 h 4384"/>
              <a:gd name="T34" fmla="*/ 2211 w 3255"/>
              <a:gd name="T35" fmla="*/ 3226 h 4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255" h="4384">
                <a:moveTo>
                  <a:pt x="2211" y="3226"/>
                </a:moveTo>
                <a:cubicBezTo>
                  <a:pt x="2071" y="3154"/>
                  <a:pt x="1916" y="3119"/>
                  <a:pt x="1765" y="3078"/>
                </a:cubicBezTo>
                <a:cubicBezTo>
                  <a:pt x="1438" y="2989"/>
                  <a:pt x="1119" y="2870"/>
                  <a:pt x="813" y="2723"/>
                </a:cubicBezTo>
                <a:cubicBezTo>
                  <a:pt x="686" y="2662"/>
                  <a:pt x="556" y="2591"/>
                  <a:pt x="480" y="2473"/>
                </a:cubicBezTo>
                <a:cubicBezTo>
                  <a:pt x="389" y="2331"/>
                  <a:pt x="394" y="2152"/>
                  <a:pt x="373" y="1985"/>
                </a:cubicBezTo>
                <a:cubicBezTo>
                  <a:pt x="354" y="1828"/>
                  <a:pt x="310" y="1675"/>
                  <a:pt x="244" y="1532"/>
                </a:cubicBezTo>
                <a:cubicBezTo>
                  <a:pt x="185" y="1406"/>
                  <a:pt x="109" y="1287"/>
                  <a:pt x="68" y="1154"/>
                </a:cubicBezTo>
                <a:cubicBezTo>
                  <a:pt x="0" y="930"/>
                  <a:pt x="44" y="671"/>
                  <a:pt x="199" y="495"/>
                </a:cubicBezTo>
                <a:cubicBezTo>
                  <a:pt x="340" y="336"/>
                  <a:pt x="550" y="258"/>
                  <a:pt x="755" y="201"/>
                </a:cubicBezTo>
                <a:cubicBezTo>
                  <a:pt x="1315" y="43"/>
                  <a:pt x="1950" y="0"/>
                  <a:pt x="2449" y="300"/>
                </a:cubicBezTo>
                <a:cubicBezTo>
                  <a:pt x="2549" y="360"/>
                  <a:pt x="2644" y="436"/>
                  <a:pt x="2706" y="535"/>
                </a:cubicBezTo>
                <a:cubicBezTo>
                  <a:pt x="2762" y="624"/>
                  <a:pt x="2790" y="729"/>
                  <a:pt x="2807" y="834"/>
                </a:cubicBezTo>
                <a:cubicBezTo>
                  <a:pt x="2862" y="1178"/>
                  <a:pt x="2812" y="1531"/>
                  <a:pt x="2843" y="1879"/>
                </a:cubicBezTo>
                <a:cubicBezTo>
                  <a:pt x="2894" y="2450"/>
                  <a:pt x="3165" y="2982"/>
                  <a:pt x="3231" y="3551"/>
                </a:cubicBezTo>
                <a:cubicBezTo>
                  <a:pt x="3255" y="3756"/>
                  <a:pt x="3252" y="3994"/>
                  <a:pt x="3118" y="4164"/>
                </a:cubicBezTo>
                <a:cubicBezTo>
                  <a:pt x="3009" y="4304"/>
                  <a:pt x="2820" y="4384"/>
                  <a:pt x="2674" y="4253"/>
                </a:cubicBezTo>
                <a:cubicBezTo>
                  <a:pt x="2521" y="4115"/>
                  <a:pt x="2553" y="3906"/>
                  <a:pt x="2544" y="3724"/>
                </a:cubicBezTo>
                <a:cubicBezTo>
                  <a:pt x="2532" y="3496"/>
                  <a:pt x="2413" y="3330"/>
                  <a:pt x="2211" y="3226"/>
                </a:cubicBezTo>
                <a:close/>
              </a:path>
            </a:pathLst>
          </a:custGeom>
          <a:solidFill>
            <a:srgbClr val="D2DA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65"/>
          </a:p>
        </p:txBody>
      </p:sp>
      <p:sp>
        <p:nvSpPr>
          <p:cNvPr id="7" name="Freeform 7"/>
          <p:cNvSpPr/>
          <p:nvPr userDrawn="1"/>
        </p:nvSpPr>
        <p:spPr bwMode="auto">
          <a:xfrm>
            <a:off x="8790333" y="-186232"/>
            <a:ext cx="3555804" cy="6760021"/>
          </a:xfrm>
          <a:custGeom>
            <a:avLst/>
            <a:gdLst>
              <a:gd name="T0" fmla="*/ 0 w 710"/>
              <a:gd name="T1" fmla="*/ 4 h 1351"/>
              <a:gd name="T2" fmla="*/ 22 w 710"/>
              <a:gd name="T3" fmla="*/ 103 h 1351"/>
              <a:gd name="T4" fmla="*/ 32 w 710"/>
              <a:gd name="T5" fmla="*/ 148 h 1351"/>
              <a:gd name="T6" fmla="*/ 54 w 710"/>
              <a:gd name="T7" fmla="*/ 180 h 1351"/>
              <a:gd name="T8" fmla="*/ 84 w 710"/>
              <a:gd name="T9" fmla="*/ 216 h 1351"/>
              <a:gd name="T10" fmla="*/ 107 w 710"/>
              <a:gd name="T11" fmla="*/ 255 h 1351"/>
              <a:gd name="T12" fmla="*/ 149 w 710"/>
              <a:gd name="T13" fmla="*/ 332 h 1351"/>
              <a:gd name="T14" fmla="*/ 173 w 710"/>
              <a:gd name="T15" fmla="*/ 421 h 1351"/>
              <a:gd name="T16" fmla="*/ 177 w 710"/>
              <a:gd name="T17" fmla="*/ 459 h 1351"/>
              <a:gd name="T18" fmla="*/ 202 w 710"/>
              <a:gd name="T19" fmla="*/ 482 h 1351"/>
              <a:gd name="T20" fmla="*/ 232 w 710"/>
              <a:gd name="T21" fmla="*/ 545 h 1351"/>
              <a:gd name="T22" fmla="*/ 258 w 710"/>
              <a:gd name="T23" fmla="*/ 604 h 1351"/>
              <a:gd name="T24" fmla="*/ 271 w 710"/>
              <a:gd name="T25" fmla="*/ 619 h 1351"/>
              <a:gd name="T26" fmla="*/ 276 w 710"/>
              <a:gd name="T27" fmla="*/ 643 h 1351"/>
              <a:gd name="T28" fmla="*/ 277 w 710"/>
              <a:gd name="T29" fmla="*/ 682 h 1351"/>
              <a:gd name="T30" fmla="*/ 322 w 710"/>
              <a:gd name="T31" fmla="*/ 732 h 1351"/>
              <a:gd name="T32" fmla="*/ 396 w 710"/>
              <a:gd name="T33" fmla="*/ 873 h 1351"/>
              <a:gd name="T34" fmla="*/ 404 w 710"/>
              <a:gd name="T35" fmla="*/ 912 h 1351"/>
              <a:gd name="T36" fmla="*/ 413 w 710"/>
              <a:gd name="T37" fmla="*/ 945 h 1351"/>
              <a:gd name="T38" fmla="*/ 422 w 710"/>
              <a:gd name="T39" fmla="*/ 954 h 1351"/>
              <a:gd name="T40" fmla="*/ 440 w 710"/>
              <a:gd name="T41" fmla="*/ 959 h 1351"/>
              <a:gd name="T42" fmla="*/ 429 w 710"/>
              <a:gd name="T43" fmla="*/ 995 h 1351"/>
              <a:gd name="T44" fmla="*/ 429 w 710"/>
              <a:gd name="T45" fmla="*/ 1061 h 1351"/>
              <a:gd name="T46" fmla="*/ 502 w 710"/>
              <a:gd name="T47" fmla="*/ 1087 h 1351"/>
              <a:gd name="T48" fmla="*/ 572 w 710"/>
              <a:gd name="T49" fmla="*/ 1128 h 1351"/>
              <a:gd name="T50" fmla="*/ 628 w 710"/>
              <a:gd name="T51" fmla="*/ 1185 h 1351"/>
              <a:gd name="T52" fmla="*/ 689 w 710"/>
              <a:gd name="T53" fmla="*/ 1250 h 1351"/>
              <a:gd name="T54" fmla="*/ 687 w 710"/>
              <a:gd name="T55" fmla="*/ 1329 h 1351"/>
              <a:gd name="T56" fmla="*/ 654 w 710"/>
              <a:gd name="T57" fmla="*/ 1346 h 1351"/>
              <a:gd name="T58" fmla="*/ 654 w 710"/>
              <a:gd name="T59" fmla="*/ 1350 h 1351"/>
              <a:gd name="T60" fmla="*/ 702 w 710"/>
              <a:gd name="T61" fmla="*/ 1312 h 1351"/>
              <a:gd name="T62" fmla="*/ 687 w 710"/>
              <a:gd name="T63" fmla="*/ 1239 h 1351"/>
              <a:gd name="T64" fmla="*/ 625 w 710"/>
              <a:gd name="T65" fmla="*/ 1177 h 1351"/>
              <a:gd name="T66" fmla="*/ 569 w 710"/>
              <a:gd name="T67" fmla="*/ 1119 h 1351"/>
              <a:gd name="T68" fmla="*/ 502 w 710"/>
              <a:gd name="T69" fmla="*/ 1082 h 1351"/>
              <a:gd name="T70" fmla="*/ 425 w 710"/>
              <a:gd name="T71" fmla="*/ 1048 h 1351"/>
              <a:gd name="T72" fmla="*/ 429 w 710"/>
              <a:gd name="T73" fmla="*/ 1004 h 1351"/>
              <a:gd name="T74" fmla="*/ 445 w 710"/>
              <a:gd name="T75" fmla="*/ 968 h 1351"/>
              <a:gd name="T76" fmla="*/ 435 w 710"/>
              <a:gd name="T77" fmla="*/ 951 h 1351"/>
              <a:gd name="T78" fmla="*/ 418 w 710"/>
              <a:gd name="T79" fmla="*/ 944 h 1351"/>
              <a:gd name="T80" fmla="*/ 411 w 710"/>
              <a:gd name="T81" fmla="*/ 927 h 1351"/>
              <a:gd name="T82" fmla="*/ 394 w 710"/>
              <a:gd name="T83" fmla="*/ 849 h 1351"/>
              <a:gd name="T84" fmla="*/ 363 w 710"/>
              <a:gd name="T85" fmla="*/ 776 h 1351"/>
              <a:gd name="T86" fmla="*/ 313 w 710"/>
              <a:gd name="T87" fmla="*/ 718 h 1351"/>
              <a:gd name="T88" fmla="*/ 287 w 710"/>
              <a:gd name="T89" fmla="*/ 691 h 1351"/>
              <a:gd name="T90" fmla="*/ 279 w 710"/>
              <a:gd name="T91" fmla="*/ 651 h 1351"/>
              <a:gd name="T92" fmla="*/ 272 w 710"/>
              <a:gd name="T93" fmla="*/ 614 h 1351"/>
              <a:gd name="T94" fmla="*/ 251 w 710"/>
              <a:gd name="T95" fmla="*/ 585 h 1351"/>
              <a:gd name="T96" fmla="*/ 229 w 710"/>
              <a:gd name="T97" fmla="*/ 517 h 1351"/>
              <a:gd name="T98" fmla="*/ 214 w 710"/>
              <a:gd name="T99" fmla="*/ 488 h 1351"/>
              <a:gd name="T100" fmla="*/ 189 w 710"/>
              <a:gd name="T101" fmla="*/ 466 h 1351"/>
              <a:gd name="T102" fmla="*/ 177 w 710"/>
              <a:gd name="T103" fmla="*/ 424 h 1351"/>
              <a:gd name="T104" fmla="*/ 171 w 710"/>
              <a:gd name="T105" fmla="*/ 380 h 1351"/>
              <a:gd name="T106" fmla="*/ 138 w 710"/>
              <a:gd name="T107" fmla="*/ 299 h 1351"/>
              <a:gd name="T108" fmla="*/ 92 w 710"/>
              <a:gd name="T109" fmla="*/ 220 h 1351"/>
              <a:gd name="T110" fmla="*/ 65 w 710"/>
              <a:gd name="T111" fmla="*/ 185 h 1351"/>
              <a:gd name="T112" fmla="*/ 37 w 710"/>
              <a:gd name="T113" fmla="*/ 148 h 1351"/>
              <a:gd name="T114" fmla="*/ 26 w 710"/>
              <a:gd name="T115" fmla="*/ 101 h 1351"/>
              <a:gd name="T116" fmla="*/ 15 w 710"/>
              <a:gd name="T117" fmla="*/ 52 h 1351"/>
              <a:gd name="T118" fmla="*/ 5 w 710"/>
              <a:gd name="T119" fmla="*/ 2 h 1351"/>
              <a:gd name="T120" fmla="*/ 0 w 710"/>
              <a:gd name="T121" fmla="*/ 4 h 1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10" h="1351">
                <a:moveTo>
                  <a:pt x="0" y="4"/>
                </a:moveTo>
                <a:cubicBezTo>
                  <a:pt x="7" y="37"/>
                  <a:pt x="14" y="70"/>
                  <a:pt x="22" y="103"/>
                </a:cubicBezTo>
                <a:cubicBezTo>
                  <a:pt x="25" y="118"/>
                  <a:pt x="27" y="133"/>
                  <a:pt x="32" y="148"/>
                </a:cubicBezTo>
                <a:cubicBezTo>
                  <a:pt x="37" y="160"/>
                  <a:pt x="45" y="171"/>
                  <a:pt x="54" y="180"/>
                </a:cubicBezTo>
                <a:cubicBezTo>
                  <a:pt x="65" y="192"/>
                  <a:pt x="75" y="203"/>
                  <a:pt x="84" y="216"/>
                </a:cubicBezTo>
                <a:cubicBezTo>
                  <a:pt x="92" y="228"/>
                  <a:pt x="100" y="242"/>
                  <a:pt x="107" y="255"/>
                </a:cubicBezTo>
                <a:cubicBezTo>
                  <a:pt x="122" y="280"/>
                  <a:pt x="137" y="305"/>
                  <a:pt x="149" y="332"/>
                </a:cubicBezTo>
                <a:cubicBezTo>
                  <a:pt x="161" y="361"/>
                  <a:pt x="171" y="390"/>
                  <a:pt x="173" y="421"/>
                </a:cubicBezTo>
                <a:cubicBezTo>
                  <a:pt x="173" y="434"/>
                  <a:pt x="171" y="447"/>
                  <a:pt x="177" y="459"/>
                </a:cubicBezTo>
                <a:cubicBezTo>
                  <a:pt x="183" y="469"/>
                  <a:pt x="194" y="475"/>
                  <a:pt x="202" y="482"/>
                </a:cubicBezTo>
                <a:cubicBezTo>
                  <a:pt x="220" y="498"/>
                  <a:pt x="226" y="522"/>
                  <a:pt x="232" y="545"/>
                </a:cubicBezTo>
                <a:cubicBezTo>
                  <a:pt x="238" y="566"/>
                  <a:pt x="244" y="587"/>
                  <a:pt x="258" y="604"/>
                </a:cubicBezTo>
                <a:cubicBezTo>
                  <a:pt x="262" y="609"/>
                  <a:pt x="267" y="614"/>
                  <a:pt x="271" y="619"/>
                </a:cubicBezTo>
                <a:cubicBezTo>
                  <a:pt x="275" y="627"/>
                  <a:pt x="276" y="635"/>
                  <a:pt x="276" y="643"/>
                </a:cubicBezTo>
                <a:cubicBezTo>
                  <a:pt x="275" y="656"/>
                  <a:pt x="272" y="669"/>
                  <a:pt x="277" y="682"/>
                </a:cubicBezTo>
                <a:cubicBezTo>
                  <a:pt x="285" y="703"/>
                  <a:pt x="306" y="717"/>
                  <a:pt x="322" y="732"/>
                </a:cubicBezTo>
                <a:cubicBezTo>
                  <a:pt x="362" y="769"/>
                  <a:pt x="383" y="821"/>
                  <a:pt x="396" y="873"/>
                </a:cubicBezTo>
                <a:cubicBezTo>
                  <a:pt x="399" y="886"/>
                  <a:pt x="402" y="899"/>
                  <a:pt x="404" y="912"/>
                </a:cubicBezTo>
                <a:cubicBezTo>
                  <a:pt x="406" y="923"/>
                  <a:pt x="407" y="936"/>
                  <a:pt x="413" y="945"/>
                </a:cubicBezTo>
                <a:cubicBezTo>
                  <a:pt x="415" y="949"/>
                  <a:pt x="418" y="952"/>
                  <a:pt x="422" y="954"/>
                </a:cubicBezTo>
                <a:cubicBezTo>
                  <a:pt x="427" y="956"/>
                  <a:pt x="436" y="954"/>
                  <a:pt x="440" y="959"/>
                </a:cubicBezTo>
                <a:cubicBezTo>
                  <a:pt x="447" y="969"/>
                  <a:pt x="433" y="987"/>
                  <a:pt x="429" y="995"/>
                </a:cubicBezTo>
                <a:cubicBezTo>
                  <a:pt x="417" y="1017"/>
                  <a:pt x="410" y="1042"/>
                  <a:pt x="429" y="1061"/>
                </a:cubicBezTo>
                <a:cubicBezTo>
                  <a:pt x="448" y="1081"/>
                  <a:pt x="477" y="1082"/>
                  <a:pt x="502" y="1087"/>
                </a:cubicBezTo>
                <a:cubicBezTo>
                  <a:pt x="530" y="1092"/>
                  <a:pt x="552" y="1108"/>
                  <a:pt x="572" y="1128"/>
                </a:cubicBezTo>
                <a:cubicBezTo>
                  <a:pt x="591" y="1147"/>
                  <a:pt x="608" y="1167"/>
                  <a:pt x="628" y="1185"/>
                </a:cubicBezTo>
                <a:cubicBezTo>
                  <a:pt x="650" y="1205"/>
                  <a:pt x="674" y="1224"/>
                  <a:pt x="689" y="1250"/>
                </a:cubicBezTo>
                <a:cubicBezTo>
                  <a:pt x="703" y="1275"/>
                  <a:pt x="706" y="1306"/>
                  <a:pt x="687" y="1329"/>
                </a:cubicBezTo>
                <a:cubicBezTo>
                  <a:pt x="678" y="1339"/>
                  <a:pt x="667" y="1346"/>
                  <a:pt x="654" y="1346"/>
                </a:cubicBezTo>
                <a:cubicBezTo>
                  <a:pt x="651" y="1346"/>
                  <a:pt x="651" y="1351"/>
                  <a:pt x="654" y="1350"/>
                </a:cubicBezTo>
                <a:cubicBezTo>
                  <a:pt x="676" y="1350"/>
                  <a:pt x="694" y="1332"/>
                  <a:pt x="702" y="1312"/>
                </a:cubicBezTo>
                <a:cubicBezTo>
                  <a:pt x="710" y="1287"/>
                  <a:pt x="701" y="1260"/>
                  <a:pt x="687" y="1239"/>
                </a:cubicBezTo>
                <a:cubicBezTo>
                  <a:pt x="670" y="1214"/>
                  <a:pt x="646" y="1196"/>
                  <a:pt x="625" y="1177"/>
                </a:cubicBezTo>
                <a:cubicBezTo>
                  <a:pt x="605" y="1158"/>
                  <a:pt x="588" y="1137"/>
                  <a:pt x="569" y="1119"/>
                </a:cubicBezTo>
                <a:cubicBezTo>
                  <a:pt x="550" y="1100"/>
                  <a:pt x="528" y="1087"/>
                  <a:pt x="502" y="1082"/>
                </a:cubicBezTo>
                <a:cubicBezTo>
                  <a:pt x="475" y="1077"/>
                  <a:pt x="440" y="1076"/>
                  <a:pt x="425" y="1048"/>
                </a:cubicBezTo>
                <a:cubicBezTo>
                  <a:pt x="418" y="1034"/>
                  <a:pt x="423" y="1018"/>
                  <a:pt x="429" y="1004"/>
                </a:cubicBezTo>
                <a:cubicBezTo>
                  <a:pt x="435" y="992"/>
                  <a:pt x="444" y="981"/>
                  <a:pt x="445" y="968"/>
                </a:cubicBezTo>
                <a:cubicBezTo>
                  <a:pt x="446" y="961"/>
                  <a:pt x="444" y="953"/>
                  <a:pt x="435" y="951"/>
                </a:cubicBezTo>
                <a:cubicBezTo>
                  <a:pt x="428" y="950"/>
                  <a:pt x="423" y="951"/>
                  <a:pt x="418" y="944"/>
                </a:cubicBezTo>
                <a:cubicBezTo>
                  <a:pt x="414" y="939"/>
                  <a:pt x="412" y="933"/>
                  <a:pt x="411" y="927"/>
                </a:cubicBezTo>
                <a:cubicBezTo>
                  <a:pt x="406" y="901"/>
                  <a:pt x="402" y="874"/>
                  <a:pt x="394" y="849"/>
                </a:cubicBezTo>
                <a:cubicBezTo>
                  <a:pt x="387" y="823"/>
                  <a:pt x="377" y="799"/>
                  <a:pt x="363" y="776"/>
                </a:cubicBezTo>
                <a:cubicBezTo>
                  <a:pt x="350" y="754"/>
                  <a:pt x="332" y="735"/>
                  <a:pt x="313" y="718"/>
                </a:cubicBezTo>
                <a:cubicBezTo>
                  <a:pt x="303" y="710"/>
                  <a:pt x="294" y="701"/>
                  <a:pt x="287" y="691"/>
                </a:cubicBezTo>
                <a:cubicBezTo>
                  <a:pt x="279" y="678"/>
                  <a:pt x="278" y="666"/>
                  <a:pt x="279" y="651"/>
                </a:cubicBezTo>
                <a:cubicBezTo>
                  <a:pt x="281" y="637"/>
                  <a:pt x="281" y="625"/>
                  <a:pt x="272" y="614"/>
                </a:cubicBezTo>
                <a:cubicBezTo>
                  <a:pt x="265" y="604"/>
                  <a:pt x="256" y="596"/>
                  <a:pt x="251" y="585"/>
                </a:cubicBezTo>
                <a:cubicBezTo>
                  <a:pt x="240" y="563"/>
                  <a:pt x="237" y="539"/>
                  <a:pt x="229" y="517"/>
                </a:cubicBezTo>
                <a:cubicBezTo>
                  <a:pt x="225" y="507"/>
                  <a:pt x="221" y="497"/>
                  <a:pt x="214" y="488"/>
                </a:cubicBezTo>
                <a:cubicBezTo>
                  <a:pt x="207" y="479"/>
                  <a:pt x="197" y="474"/>
                  <a:pt x="189" y="466"/>
                </a:cubicBezTo>
                <a:cubicBezTo>
                  <a:pt x="176" y="455"/>
                  <a:pt x="178" y="439"/>
                  <a:pt x="177" y="424"/>
                </a:cubicBezTo>
                <a:cubicBezTo>
                  <a:pt x="176" y="409"/>
                  <a:pt x="174" y="395"/>
                  <a:pt x="171" y="380"/>
                </a:cubicBezTo>
                <a:cubicBezTo>
                  <a:pt x="163" y="352"/>
                  <a:pt x="151" y="325"/>
                  <a:pt x="138" y="299"/>
                </a:cubicBezTo>
                <a:cubicBezTo>
                  <a:pt x="123" y="272"/>
                  <a:pt x="108" y="245"/>
                  <a:pt x="92" y="220"/>
                </a:cubicBezTo>
                <a:cubicBezTo>
                  <a:pt x="84" y="208"/>
                  <a:pt x="75" y="196"/>
                  <a:pt x="65" y="185"/>
                </a:cubicBezTo>
                <a:cubicBezTo>
                  <a:pt x="54" y="174"/>
                  <a:pt x="43" y="163"/>
                  <a:pt x="37" y="148"/>
                </a:cubicBezTo>
                <a:cubicBezTo>
                  <a:pt x="32" y="133"/>
                  <a:pt x="29" y="117"/>
                  <a:pt x="26" y="101"/>
                </a:cubicBezTo>
                <a:cubicBezTo>
                  <a:pt x="22" y="85"/>
                  <a:pt x="19" y="68"/>
                  <a:pt x="15" y="52"/>
                </a:cubicBezTo>
                <a:cubicBezTo>
                  <a:pt x="12" y="35"/>
                  <a:pt x="8" y="19"/>
                  <a:pt x="5" y="2"/>
                </a:cubicBezTo>
                <a:cubicBezTo>
                  <a:pt x="4" y="0"/>
                  <a:pt x="0" y="1"/>
                  <a:pt x="0" y="4"/>
                </a:cubicBezTo>
                <a:close/>
              </a:path>
            </a:pathLst>
          </a:custGeom>
          <a:solidFill>
            <a:srgbClr val="C2A38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65"/>
          </a:p>
        </p:txBody>
      </p:sp>
      <p:sp>
        <p:nvSpPr>
          <p:cNvPr id="8" name="Freeform 8"/>
          <p:cNvSpPr/>
          <p:nvPr userDrawn="1"/>
        </p:nvSpPr>
        <p:spPr bwMode="auto">
          <a:xfrm>
            <a:off x="7288107" y="-1755048"/>
            <a:ext cx="5252468" cy="4016593"/>
          </a:xfrm>
          <a:custGeom>
            <a:avLst/>
            <a:gdLst>
              <a:gd name="T0" fmla="*/ 1045 w 1049"/>
              <a:gd name="T1" fmla="*/ 407 h 803"/>
              <a:gd name="T2" fmla="*/ 899 w 1049"/>
              <a:gd name="T3" fmla="*/ 479 h 803"/>
              <a:gd name="T4" fmla="*/ 851 w 1049"/>
              <a:gd name="T5" fmla="*/ 545 h 803"/>
              <a:gd name="T6" fmla="*/ 818 w 1049"/>
              <a:gd name="T7" fmla="*/ 623 h 803"/>
              <a:gd name="T8" fmla="*/ 770 w 1049"/>
              <a:gd name="T9" fmla="*/ 689 h 803"/>
              <a:gd name="T10" fmla="*/ 690 w 1049"/>
              <a:gd name="T11" fmla="*/ 722 h 803"/>
              <a:gd name="T12" fmla="*/ 600 w 1049"/>
              <a:gd name="T13" fmla="*/ 732 h 803"/>
              <a:gd name="T14" fmla="*/ 499 w 1049"/>
              <a:gd name="T15" fmla="*/ 751 h 803"/>
              <a:gd name="T16" fmla="*/ 449 w 1049"/>
              <a:gd name="T17" fmla="*/ 767 h 803"/>
              <a:gd name="T18" fmla="*/ 401 w 1049"/>
              <a:gd name="T19" fmla="*/ 786 h 803"/>
              <a:gd name="T20" fmla="*/ 352 w 1049"/>
              <a:gd name="T21" fmla="*/ 798 h 803"/>
              <a:gd name="T22" fmla="*/ 302 w 1049"/>
              <a:gd name="T23" fmla="*/ 788 h 803"/>
              <a:gd name="T24" fmla="*/ 229 w 1049"/>
              <a:gd name="T25" fmla="*/ 735 h 803"/>
              <a:gd name="T26" fmla="*/ 169 w 1049"/>
              <a:gd name="T27" fmla="*/ 673 h 803"/>
              <a:gd name="T28" fmla="*/ 106 w 1049"/>
              <a:gd name="T29" fmla="*/ 615 h 803"/>
              <a:gd name="T30" fmla="*/ 70 w 1049"/>
              <a:gd name="T31" fmla="*/ 593 h 803"/>
              <a:gd name="T32" fmla="*/ 32 w 1049"/>
              <a:gd name="T33" fmla="*/ 570 h 803"/>
              <a:gd name="T34" fmla="*/ 8 w 1049"/>
              <a:gd name="T35" fmla="*/ 532 h 803"/>
              <a:gd name="T36" fmla="*/ 5 w 1049"/>
              <a:gd name="T37" fmla="*/ 484 h 803"/>
              <a:gd name="T38" fmla="*/ 24 w 1049"/>
              <a:gd name="T39" fmla="*/ 381 h 803"/>
              <a:gd name="T40" fmla="*/ 107 w 1049"/>
              <a:gd name="T41" fmla="*/ 201 h 803"/>
              <a:gd name="T42" fmla="*/ 116 w 1049"/>
              <a:gd name="T43" fmla="*/ 37 h 803"/>
              <a:gd name="T44" fmla="*/ 97 w 1049"/>
              <a:gd name="T45" fmla="*/ 2 h 803"/>
              <a:gd name="T46" fmla="*/ 93 w 1049"/>
              <a:gd name="T47" fmla="*/ 4 h 803"/>
              <a:gd name="T48" fmla="*/ 112 w 1049"/>
              <a:gd name="T49" fmla="*/ 170 h 803"/>
              <a:gd name="T50" fmla="*/ 32 w 1049"/>
              <a:gd name="T51" fmla="*/ 348 h 803"/>
              <a:gd name="T52" fmla="*/ 4 w 1049"/>
              <a:gd name="T53" fmla="*/ 447 h 803"/>
              <a:gd name="T54" fmla="*/ 0 w 1049"/>
              <a:gd name="T55" fmla="*/ 497 h 803"/>
              <a:gd name="T56" fmla="*/ 6 w 1049"/>
              <a:gd name="T57" fmla="*/ 542 h 803"/>
              <a:gd name="T58" fmla="*/ 68 w 1049"/>
              <a:gd name="T59" fmla="*/ 596 h 803"/>
              <a:gd name="T60" fmla="*/ 138 w 1049"/>
              <a:gd name="T61" fmla="*/ 648 h 803"/>
              <a:gd name="T62" fmla="*/ 262 w 1049"/>
              <a:gd name="T63" fmla="*/ 768 h 803"/>
              <a:gd name="T64" fmla="*/ 348 w 1049"/>
              <a:gd name="T65" fmla="*/ 803 h 803"/>
              <a:gd name="T66" fmla="*/ 444 w 1049"/>
              <a:gd name="T67" fmla="*/ 774 h 803"/>
              <a:gd name="T68" fmla="*/ 546 w 1049"/>
              <a:gd name="T69" fmla="*/ 745 h 803"/>
              <a:gd name="T70" fmla="*/ 644 w 1049"/>
              <a:gd name="T71" fmla="*/ 732 h 803"/>
              <a:gd name="T72" fmla="*/ 730 w 1049"/>
              <a:gd name="T73" fmla="*/ 716 h 803"/>
              <a:gd name="T74" fmla="*/ 796 w 1049"/>
              <a:gd name="T75" fmla="*/ 670 h 803"/>
              <a:gd name="T76" fmla="*/ 871 w 1049"/>
              <a:gd name="T77" fmla="*/ 520 h 803"/>
              <a:gd name="T78" fmla="*/ 1006 w 1049"/>
              <a:gd name="T79" fmla="*/ 420 h 803"/>
              <a:gd name="T80" fmla="*/ 1046 w 1049"/>
              <a:gd name="T81" fmla="*/ 411 h 803"/>
              <a:gd name="T82" fmla="*/ 1045 w 1049"/>
              <a:gd name="T83" fmla="*/ 407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49" h="803">
                <a:moveTo>
                  <a:pt x="1045" y="407"/>
                </a:moveTo>
                <a:cubicBezTo>
                  <a:pt x="989" y="415"/>
                  <a:pt x="938" y="441"/>
                  <a:pt x="899" y="479"/>
                </a:cubicBezTo>
                <a:cubicBezTo>
                  <a:pt x="879" y="499"/>
                  <a:pt x="863" y="521"/>
                  <a:pt x="851" y="545"/>
                </a:cubicBezTo>
                <a:cubicBezTo>
                  <a:pt x="839" y="571"/>
                  <a:pt x="830" y="597"/>
                  <a:pt x="818" y="623"/>
                </a:cubicBezTo>
                <a:cubicBezTo>
                  <a:pt x="807" y="648"/>
                  <a:pt x="792" y="672"/>
                  <a:pt x="770" y="689"/>
                </a:cubicBezTo>
                <a:cubicBezTo>
                  <a:pt x="747" y="707"/>
                  <a:pt x="718" y="716"/>
                  <a:pt x="690" y="722"/>
                </a:cubicBezTo>
                <a:cubicBezTo>
                  <a:pt x="660" y="727"/>
                  <a:pt x="630" y="729"/>
                  <a:pt x="600" y="732"/>
                </a:cubicBezTo>
                <a:cubicBezTo>
                  <a:pt x="566" y="736"/>
                  <a:pt x="532" y="742"/>
                  <a:pt x="499" y="751"/>
                </a:cubicBezTo>
                <a:cubicBezTo>
                  <a:pt x="482" y="756"/>
                  <a:pt x="466" y="761"/>
                  <a:pt x="449" y="767"/>
                </a:cubicBezTo>
                <a:cubicBezTo>
                  <a:pt x="433" y="773"/>
                  <a:pt x="417" y="780"/>
                  <a:pt x="401" y="786"/>
                </a:cubicBezTo>
                <a:cubicBezTo>
                  <a:pt x="385" y="792"/>
                  <a:pt x="369" y="798"/>
                  <a:pt x="352" y="798"/>
                </a:cubicBezTo>
                <a:cubicBezTo>
                  <a:pt x="334" y="799"/>
                  <a:pt x="317" y="795"/>
                  <a:pt x="302" y="788"/>
                </a:cubicBezTo>
                <a:cubicBezTo>
                  <a:pt x="274" y="775"/>
                  <a:pt x="251" y="755"/>
                  <a:pt x="229" y="735"/>
                </a:cubicBezTo>
                <a:cubicBezTo>
                  <a:pt x="208" y="715"/>
                  <a:pt x="189" y="694"/>
                  <a:pt x="169" y="673"/>
                </a:cubicBezTo>
                <a:cubicBezTo>
                  <a:pt x="150" y="652"/>
                  <a:pt x="129" y="632"/>
                  <a:pt x="106" y="615"/>
                </a:cubicBezTo>
                <a:cubicBezTo>
                  <a:pt x="95" y="607"/>
                  <a:pt x="83" y="599"/>
                  <a:pt x="70" y="593"/>
                </a:cubicBezTo>
                <a:cubicBezTo>
                  <a:pt x="57" y="586"/>
                  <a:pt x="44" y="579"/>
                  <a:pt x="32" y="570"/>
                </a:cubicBezTo>
                <a:cubicBezTo>
                  <a:pt x="20" y="559"/>
                  <a:pt x="12" y="547"/>
                  <a:pt x="8" y="532"/>
                </a:cubicBezTo>
                <a:cubicBezTo>
                  <a:pt x="4" y="516"/>
                  <a:pt x="4" y="499"/>
                  <a:pt x="5" y="484"/>
                </a:cubicBezTo>
                <a:cubicBezTo>
                  <a:pt x="6" y="449"/>
                  <a:pt x="13" y="414"/>
                  <a:pt x="24" y="381"/>
                </a:cubicBezTo>
                <a:cubicBezTo>
                  <a:pt x="45" y="318"/>
                  <a:pt x="83" y="262"/>
                  <a:pt x="107" y="201"/>
                </a:cubicBezTo>
                <a:cubicBezTo>
                  <a:pt x="127" y="149"/>
                  <a:pt x="137" y="89"/>
                  <a:pt x="116" y="37"/>
                </a:cubicBezTo>
                <a:cubicBezTo>
                  <a:pt x="111" y="24"/>
                  <a:pt x="105" y="13"/>
                  <a:pt x="97" y="2"/>
                </a:cubicBezTo>
                <a:cubicBezTo>
                  <a:pt x="95" y="0"/>
                  <a:pt x="91" y="2"/>
                  <a:pt x="93" y="4"/>
                </a:cubicBezTo>
                <a:cubicBezTo>
                  <a:pt x="129" y="52"/>
                  <a:pt x="128" y="115"/>
                  <a:pt x="112" y="170"/>
                </a:cubicBezTo>
                <a:cubicBezTo>
                  <a:pt x="95" y="233"/>
                  <a:pt x="58" y="288"/>
                  <a:pt x="32" y="348"/>
                </a:cubicBezTo>
                <a:cubicBezTo>
                  <a:pt x="18" y="380"/>
                  <a:pt x="9" y="413"/>
                  <a:pt x="4" y="447"/>
                </a:cubicBezTo>
                <a:cubicBezTo>
                  <a:pt x="1" y="463"/>
                  <a:pt x="0" y="480"/>
                  <a:pt x="0" y="497"/>
                </a:cubicBezTo>
                <a:cubicBezTo>
                  <a:pt x="0" y="512"/>
                  <a:pt x="1" y="527"/>
                  <a:pt x="6" y="542"/>
                </a:cubicBezTo>
                <a:cubicBezTo>
                  <a:pt x="17" y="569"/>
                  <a:pt x="43" y="583"/>
                  <a:pt x="68" y="596"/>
                </a:cubicBezTo>
                <a:cubicBezTo>
                  <a:pt x="94" y="611"/>
                  <a:pt x="117" y="628"/>
                  <a:pt x="138" y="648"/>
                </a:cubicBezTo>
                <a:cubicBezTo>
                  <a:pt x="180" y="688"/>
                  <a:pt x="215" y="734"/>
                  <a:pt x="262" y="768"/>
                </a:cubicBezTo>
                <a:cubicBezTo>
                  <a:pt x="287" y="787"/>
                  <a:pt x="316" y="803"/>
                  <a:pt x="348" y="803"/>
                </a:cubicBezTo>
                <a:cubicBezTo>
                  <a:pt x="382" y="803"/>
                  <a:pt x="413" y="785"/>
                  <a:pt x="444" y="774"/>
                </a:cubicBezTo>
                <a:cubicBezTo>
                  <a:pt x="477" y="761"/>
                  <a:pt x="511" y="752"/>
                  <a:pt x="546" y="745"/>
                </a:cubicBezTo>
                <a:cubicBezTo>
                  <a:pt x="578" y="739"/>
                  <a:pt x="611" y="736"/>
                  <a:pt x="644" y="732"/>
                </a:cubicBezTo>
                <a:cubicBezTo>
                  <a:pt x="673" y="729"/>
                  <a:pt x="702" y="726"/>
                  <a:pt x="730" y="716"/>
                </a:cubicBezTo>
                <a:cubicBezTo>
                  <a:pt x="756" y="707"/>
                  <a:pt x="779" y="691"/>
                  <a:pt x="796" y="670"/>
                </a:cubicBezTo>
                <a:cubicBezTo>
                  <a:pt x="831" y="625"/>
                  <a:pt x="840" y="567"/>
                  <a:pt x="871" y="520"/>
                </a:cubicBezTo>
                <a:cubicBezTo>
                  <a:pt x="902" y="473"/>
                  <a:pt x="951" y="437"/>
                  <a:pt x="1006" y="420"/>
                </a:cubicBezTo>
                <a:cubicBezTo>
                  <a:pt x="1019" y="416"/>
                  <a:pt x="1032" y="413"/>
                  <a:pt x="1046" y="411"/>
                </a:cubicBezTo>
                <a:cubicBezTo>
                  <a:pt x="1049" y="410"/>
                  <a:pt x="1048" y="406"/>
                  <a:pt x="1045" y="407"/>
                </a:cubicBezTo>
                <a:close/>
              </a:path>
            </a:pathLst>
          </a:custGeom>
          <a:solidFill>
            <a:srgbClr val="C2A38E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65"/>
          </a:p>
        </p:txBody>
      </p:sp>
      <p:sp>
        <p:nvSpPr>
          <p:cNvPr id="16" name="Freeform 9"/>
          <p:cNvSpPr/>
          <p:nvPr userDrawn="1"/>
        </p:nvSpPr>
        <p:spPr bwMode="auto">
          <a:xfrm>
            <a:off x="-723179" y="-1501277"/>
            <a:ext cx="2431836" cy="4695056"/>
          </a:xfrm>
          <a:custGeom>
            <a:avLst/>
            <a:gdLst>
              <a:gd name="T0" fmla="*/ 728 w 3408"/>
              <a:gd name="T1" fmla="*/ 5375 h 6579"/>
              <a:gd name="T2" fmla="*/ 1595 w 3408"/>
              <a:gd name="T3" fmla="*/ 4328 h 6579"/>
              <a:gd name="T4" fmla="*/ 2775 w 3408"/>
              <a:gd name="T5" fmla="*/ 3603 h 6579"/>
              <a:gd name="T6" fmla="*/ 3290 w 3408"/>
              <a:gd name="T7" fmla="*/ 3065 h 6579"/>
              <a:gd name="T8" fmla="*/ 3401 w 3408"/>
              <a:gd name="T9" fmla="*/ 2568 h 6579"/>
              <a:gd name="T10" fmla="*/ 3319 w 3408"/>
              <a:gd name="T11" fmla="*/ 2048 h 6579"/>
              <a:gd name="T12" fmla="*/ 3011 w 3408"/>
              <a:gd name="T13" fmla="*/ 1635 h 6579"/>
              <a:gd name="T14" fmla="*/ 2242 w 3408"/>
              <a:gd name="T15" fmla="*/ 371 h 6579"/>
              <a:gd name="T16" fmla="*/ 2114 w 3408"/>
              <a:gd name="T17" fmla="*/ 30 h 6579"/>
              <a:gd name="T18" fmla="*/ 1968 w 3408"/>
              <a:gd name="T19" fmla="*/ 2 h 6579"/>
              <a:gd name="T20" fmla="*/ 1022 w 3408"/>
              <a:gd name="T21" fmla="*/ 401 h 6579"/>
              <a:gd name="T22" fmla="*/ 658 w 3408"/>
              <a:gd name="T23" fmla="*/ 529 h 6579"/>
              <a:gd name="T24" fmla="*/ 353 w 3408"/>
              <a:gd name="T25" fmla="*/ 986 h 6579"/>
              <a:gd name="T26" fmla="*/ 110 w 3408"/>
              <a:gd name="T27" fmla="*/ 2368 h 6579"/>
              <a:gd name="T28" fmla="*/ 24 w 3408"/>
              <a:gd name="T29" fmla="*/ 4186 h 6579"/>
              <a:gd name="T30" fmla="*/ 35 w 3408"/>
              <a:gd name="T31" fmla="*/ 5338 h 6579"/>
              <a:gd name="T32" fmla="*/ 461 w 3408"/>
              <a:gd name="T33" fmla="*/ 6578 h 6579"/>
              <a:gd name="T34" fmla="*/ 652 w 3408"/>
              <a:gd name="T35" fmla="*/ 6198 h 6579"/>
              <a:gd name="T36" fmla="*/ 728 w 3408"/>
              <a:gd name="T37" fmla="*/ 5375 h 6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408" h="6579">
                <a:moveTo>
                  <a:pt x="728" y="5375"/>
                </a:moveTo>
                <a:cubicBezTo>
                  <a:pt x="867" y="4935"/>
                  <a:pt x="1215" y="4590"/>
                  <a:pt x="1595" y="4328"/>
                </a:cubicBezTo>
                <a:cubicBezTo>
                  <a:pt x="1974" y="4065"/>
                  <a:pt x="2395" y="3866"/>
                  <a:pt x="2775" y="3603"/>
                </a:cubicBezTo>
                <a:cubicBezTo>
                  <a:pt x="2981" y="3460"/>
                  <a:pt x="3180" y="3291"/>
                  <a:pt x="3290" y="3065"/>
                </a:cubicBezTo>
                <a:cubicBezTo>
                  <a:pt x="3365" y="2911"/>
                  <a:pt x="3394" y="2739"/>
                  <a:pt x="3401" y="2568"/>
                </a:cubicBezTo>
                <a:cubicBezTo>
                  <a:pt x="3408" y="2391"/>
                  <a:pt x="3392" y="2209"/>
                  <a:pt x="3319" y="2048"/>
                </a:cubicBezTo>
                <a:cubicBezTo>
                  <a:pt x="3249" y="1890"/>
                  <a:pt x="3129" y="1760"/>
                  <a:pt x="3011" y="1635"/>
                </a:cubicBezTo>
                <a:cubicBezTo>
                  <a:pt x="2666" y="1269"/>
                  <a:pt x="2294" y="871"/>
                  <a:pt x="2242" y="371"/>
                </a:cubicBezTo>
                <a:cubicBezTo>
                  <a:pt x="2228" y="245"/>
                  <a:pt x="2223" y="93"/>
                  <a:pt x="2114" y="30"/>
                </a:cubicBezTo>
                <a:cubicBezTo>
                  <a:pt x="2070" y="5"/>
                  <a:pt x="2018" y="0"/>
                  <a:pt x="1968" y="2"/>
                </a:cubicBezTo>
                <a:cubicBezTo>
                  <a:pt x="1623" y="13"/>
                  <a:pt x="1349" y="290"/>
                  <a:pt x="1022" y="401"/>
                </a:cubicBezTo>
                <a:cubicBezTo>
                  <a:pt x="900" y="442"/>
                  <a:pt x="768" y="461"/>
                  <a:pt x="658" y="529"/>
                </a:cubicBezTo>
                <a:cubicBezTo>
                  <a:pt x="499" y="627"/>
                  <a:pt x="414" y="809"/>
                  <a:pt x="353" y="986"/>
                </a:cubicBezTo>
                <a:cubicBezTo>
                  <a:pt x="201" y="1429"/>
                  <a:pt x="147" y="1900"/>
                  <a:pt x="110" y="2368"/>
                </a:cubicBezTo>
                <a:cubicBezTo>
                  <a:pt x="63" y="2973"/>
                  <a:pt x="44" y="3579"/>
                  <a:pt x="24" y="4186"/>
                </a:cubicBezTo>
                <a:cubicBezTo>
                  <a:pt x="12" y="4570"/>
                  <a:pt x="0" y="4955"/>
                  <a:pt x="35" y="5338"/>
                </a:cubicBezTo>
                <a:cubicBezTo>
                  <a:pt x="58" y="5588"/>
                  <a:pt x="115" y="6576"/>
                  <a:pt x="461" y="6578"/>
                </a:cubicBezTo>
                <a:cubicBezTo>
                  <a:pt x="690" y="6579"/>
                  <a:pt x="657" y="6359"/>
                  <a:pt x="652" y="6198"/>
                </a:cubicBezTo>
                <a:cubicBezTo>
                  <a:pt x="643" y="5922"/>
                  <a:pt x="644" y="5641"/>
                  <a:pt x="728" y="5375"/>
                </a:cubicBezTo>
                <a:close/>
              </a:path>
            </a:pathLst>
          </a:custGeom>
          <a:noFill/>
          <a:ln w="17463" cap="flat">
            <a:solidFill>
              <a:srgbClr val="C2A38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65"/>
          </a:p>
        </p:txBody>
      </p:sp>
      <p:sp>
        <p:nvSpPr>
          <p:cNvPr id="20" name="Freeform 13"/>
          <p:cNvSpPr/>
          <p:nvPr userDrawn="1"/>
        </p:nvSpPr>
        <p:spPr bwMode="auto">
          <a:xfrm>
            <a:off x="-567840" y="2769545"/>
            <a:ext cx="2746659" cy="4598572"/>
          </a:xfrm>
          <a:custGeom>
            <a:avLst/>
            <a:gdLst>
              <a:gd name="T0" fmla="*/ 646 w 1792"/>
              <a:gd name="T1" fmla="*/ 1043 h 3002"/>
              <a:gd name="T2" fmla="*/ 1089 w 1792"/>
              <a:gd name="T3" fmla="*/ 1938 h 3002"/>
              <a:gd name="T4" fmla="*/ 1702 w 1792"/>
              <a:gd name="T5" fmla="*/ 2562 h 3002"/>
              <a:gd name="T6" fmla="*/ 1746 w 1792"/>
              <a:gd name="T7" fmla="*/ 2859 h 3002"/>
              <a:gd name="T8" fmla="*/ 1378 w 1792"/>
              <a:gd name="T9" fmla="*/ 3001 h 3002"/>
              <a:gd name="T10" fmla="*/ 107 w 1792"/>
              <a:gd name="T11" fmla="*/ 2887 h 3002"/>
              <a:gd name="T12" fmla="*/ 8 w 1792"/>
              <a:gd name="T13" fmla="*/ 2824 h 3002"/>
              <a:gd name="T14" fmla="*/ 55 w 1792"/>
              <a:gd name="T15" fmla="*/ 2728 h 3002"/>
              <a:gd name="T16" fmla="*/ 333 w 1792"/>
              <a:gd name="T17" fmla="*/ 1711 h 3002"/>
              <a:gd name="T18" fmla="*/ 200 w 1792"/>
              <a:gd name="T19" fmla="*/ 635 h 3002"/>
              <a:gd name="T20" fmla="*/ 252 w 1792"/>
              <a:gd name="T21" fmla="*/ 254 h 3002"/>
              <a:gd name="T22" fmla="*/ 543 w 1792"/>
              <a:gd name="T23" fmla="*/ 277 h 3002"/>
              <a:gd name="T24" fmla="*/ 646 w 1792"/>
              <a:gd name="T25" fmla="*/ 1043 h 30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92" h="3002">
                <a:moveTo>
                  <a:pt x="646" y="1043"/>
                </a:moveTo>
                <a:cubicBezTo>
                  <a:pt x="723" y="1370"/>
                  <a:pt x="861" y="1690"/>
                  <a:pt x="1089" y="1938"/>
                </a:cubicBezTo>
                <a:cubicBezTo>
                  <a:pt x="1287" y="2153"/>
                  <a:pt x="1551" y="2311"/>
                  <a:pt x="1702" y="2562"/>
                </a:cubicBezTo>
                <a:cubicBezTo>
                  <a:pt x="1755" y="2652"/>
                  <a:pt x="1792" y="2766"/>
                  <a:pt x="1746" y="2859"/>
                </a:cubicBezTo>
                <a:cubicBezTo>
                  <a:pt x="1684" y="2983"/>
                  <a:pt x="1517" y="3002"/>
                  <a:pt x="1378" y="3001"/>
                </a:cubicBezTo>
                <a:cubicBezTo>
                  <a:pt x="952" y="2997"/>
                  <a:pt x="527" y="2959"/>
                  <a:pt x="107" y="2887"/>
                </a:cubicBezTo>
                <a:cubicBezTo>
                  <a:pt x="66" y="2880"/>
                  <a:pt x="17" y="2865"/>
                  <a:pt x="8" y="2824"/>
                </a:cubicBezTo>
                <a:cubicBezTo>
                  <a:pt x="0" y="2788"/>
                  <a:pt x="29" y="2755"/>
                  <a:pt x="55" y="2728"/>
                </a:cubicBezTo>
                <a:cubicBezTo>
                  <a:pt x="302" y="2464"/>
                  <a:pt x="359" y="2072"/>
                  <a:pt x="333" y="1711"/>
                </a:cubicBezTo>
                <a:cubicBezTo>
                  <a:pt x="307" y="1351"/>
                  <a:pt x="211" y="997"/>
                  <a:pt x="200" y="635"/>
                </a:cubicBezTo>
                <a:cubicBezTo>
                  <a:pt x="196" y="506"/>
                  <a:pt x="204" y="374"/>
                  <a:pt x="252" y="254"/>
                </a:cubicBezTo>
                <a:cubicBezTo>
                  <a:pt x="355" y="1"/>
                  <a:pt x="519" y="0"/>
                  <a:pt x="543" y="277"/>
                </a:cubicBezTo>
                <a:cubicBezTo>
                  <a:pt x="566" y="534"/>
                  <a:pt x="587" y="790"/>
                  <a:pt x="646" y="1043"/>
                </a:cubicBezTo>
                <a:close/>
              </a:path>
            </a:pathLst>
          </a:custGeom>
          <a:solidFill>
            <a:srgbClr val="818B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65"/>
          </a:p>
        </p:txBody>
      </p:sp>
      <p:pic>
        <p:nvPicPr>
          <p:cNvPr id="3521" name="图片 352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4340" y="2324645"/>
            <a:ext cx="3321457" cy="50434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svg"/><Relationship Id="rId8" Type="http://schemas.openxmlformats.org/officeDocument/2006/relationships/image" Target="../media/image11.png"/><Relationship Id="rId7" Type="http://schemas.openxmlformats.org/officeDocument/2006/relationships/image" Target="../media/image10.svg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14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20.svg"/><Relationship Id="rId7" Type="http://schemas.openxmlformats.org/officeDocument/2006/relationships/image" Target="../media/image19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18.svg"/><Relationship Id="rId7" Type="http://schemas.openxmlformats.org/officeDocument/2006/relationships/image" Target="../media/image17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30.svg"/><Relationship Id="rId7" Type="http://schemas.openxmlformats.org/officeDocument/2006/relationships/image" Target="../media/image29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3.svg"/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35.jpeg"/><Relationship Id="rId7" Type="http://schemas.openxmlformats.org/officeDocument/2006/relationships/image" Target="../media/image34.svg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0" Type="http://schemas.openxmlformats.org/officeDocument/2006/relationships/notesSlide" Target="../notesSlides/notesSlide8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42.svg"/><Relationship Id="rId7" Type="http://schemas.openxmlformats.org/officeDocument/2006/relationships/image" Target="../media/image41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tags" Target="../tags/tag1.xml"/><Relationship Id="rId3" Type="http://schemas.microsoft.com/office/2007/relationships/media" Target="../media/media1.mov"/><Relationship Id="rId2" Type="http://schemas.openxmlformats.org/officeDocument/2006/relationships/video" Target="../media/media1.mov"/><Relationship Id="rId1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png"/><Relationship Id="rId8" Type="http://schemas.openxmlformats.org/officeDocument/2006/relationships/image" Target="../media/image54.svg"/><Relationship Id="rId7" Type="http://schemas.openxmlformats.org/officeDocument/2006/relationships/image" Target="../media/image53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56.svg"/><Relationship Id="rId1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4.svg"/><Relationship Id="rId8" Type="http://schemas.openxmlformats.org/officeDocument/2006/relationships/image" Target="../media/image63.png"/><Relationship Id="rId7" Type="http://schemas.openxmlformats.org/officeDocument/2006/relationships/image" Target="../media/image62.svg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71.svg"/><Relationship Id="rId7" Type="http://schemas.openxmlformats.org/officeDocument/2006/relationships/image" Target="../media/image70.png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4" Type="http://schemas.openxmlformats.org/officeDocument/2006/relationships/image" Target="../media/image67.svg"/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0" Type="http://schemas.openxmlformats.org/officeDocument/2006/relationships/notesSlide" Target="../notesSlides/notesSlide15.xml"/><Relationship Id="rId1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77.svg"/><Relationship Id="rId6" Type="http://schemas.openxmlformats.org/officeDocument/2006/relationships/image" Target="../media/image76.png"/><Relationship Id="rId5" Type="http://schemas.openxmlformats.org/officeDocument/2006/relationships/image" Target="../media/image75.svg"/><Relationship Id="rId4" Type="http://schemas.openxmlformats.org/officeDocument/2006/relationships/image" Target="../media/image74.png"/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8.png"/><Relationship Id="rId3" Type="http://schemas.openxmlformats.org/officeDocument/2006/relationships/tags" Target="../tags/tag2.xml"/><Relationship Id="rId2" Type="http://schemas.microsoft.com/office/2007/relationships/media" Target="../media/media2.mov"/><Relationship Id="rId1" Type="http://schemas.openxmlformats.org/officeDocument/2006/relationships/video" Target="../media/media2.mo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8.svg"/><Relationship Id="rId5" Type="http://schemas.openxmlformats.org/officeDocument/2006/relationships/image" Target="../media/image83.png"/><Relationship Id="rId4" Type="http://schemas.openxmlformats.org/officeDocument/2006/relationships/image" Target="../media/image82.svg"/><Relationship Id="rId3" Type="http://schemas.openxmlformats.org/officeDocument/2006/relationships/image" Target="../media/image81.png"/><Relationship Id="rId2" Type="http://schemas.openxmlformats.org/officeDocument/2006/relationships/image" Target="../media/image80.svg"/><Relationship Id="rId1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86.svg"/><Relationship Id="rId6" Type="http://schemas.openxmlformats.org/officeDocument/2006/relationships/image" Target="../media/image85.png"/><Relationship Id="rId5" Type="http://schemas.openxmlformats.org/officeDocument/2006/relationships/image" Target="../media/image82.svg"/><Relationship Id="rId4" Type="http://schemas.openxmlformats.org/officeDocument/2006/relationships/image" Target="../media/image81.png"/><Relationship Id="rId3" Type="http://schemas.openxmlformats.org/officeDocument/2006/relationships/image" Target="../media/image28.svg"/><Relationship Id="rId2" Type="http://schemas.openxmlformats.org/officeDocument/2006/relationships/image" Target="../media/image83.png"/><Relationship Id="rId1" Type="http://schemas.openxmlformats.org/officeDocument/2006/relationships/image" Target="../media/image84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3.jpeg"/><Relationship Id="rId3" Type="http://schemas.openxmlformats.org/officeDocument/2006/relationships/image" Target="../media/image88.svg"/><Relationship Id="rId2" Type="http://schemas.openxmlformats.org/officeDocument/2006/relationships/image" Target="../media/image87.png"/><Relationship Id="rId1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96.svg"/><Relationship Id="rId7" Type="http://schemas.openxmlformats.org/officeDocument/2006/relationships/image" Target="../media/image95.png"/><Relationship Id="rId6" Type="http://schemas.openxmlformats.org/officeDocument/2006/relationships/image" Target="../media/image94.svg"/><Relationship Id="rId5" Type="http://schemas.openxmlformats.org/officeDocument/2006/relationships/image" Target="../media/image93.png"/><Relationship Id="rId4" Type="http://schemas.openxmlformats.org/officeDocument/2006/relationships/image" Target="../media/image92.svg"/><Relationship Id="rId3" Type="http://schemas.openxmlformats.org/officeDocument/2006/relationships/image" Target="../media/image91.png"/><Relationship Id="rId2" Type="http://schemas.openxmlformats.org/officeDocument/2006/relationships/image" Target="../media/image90.jpeg"/><Relationship Id="rId10" Type="http://schemas.openxmlformats.org/officeDocument/2006/relationships/notesSlide" Target="../notesSlides/notesSlide21.xml"/><Relationship Id="rId1" Type="http://schemas.openxmlformats.org/officeDocument/2006/relationships/image" Target="../media/image8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100.svg"/><Relationship Id="rId5" Type="http://schemas.openxmlformats.org/officeDocument/2006/relationships/image" Target="../media/image99.png"/><Relationship Id="rId4" Type="http://schemas.openxmlformats.org/officeDocument/2006/relationships/image" Target="../media/image98.svg"/><Relationship Id="rId3" Type="http://schemas.openxmlformats.org/officeDocument/2006/relationships/image" Target="../media/image97.png"/><Relationship Id="rId2" Type="http://schemas.openxmlformats.org/officeDocument/2006/relationships/image" Target="../media/image57.jpeg"/><Relationship Id="rId1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04.svg"/><Relationship Id="rId3" Type="http://schemas.openxmlformats.org/officeDocument/2006/relationships/image" Target="../media/image103.png"/><Relationship Id="rId2" Type="http://schemas.openxmlformats.org/officeDocument/2006/relationships/image" Target="../media/image102.svg"/><Relationship Id="rId1" Type="http://schemas.openxmlformats.org/officeDocument/2006/relationships/image" Target="../media/image101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4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109.svg"/><Relationship Id="rId6" Type="http://schemas.openxmlformats.org/officeDocument/2006/relationships/image" Target="../media/image108.png"/><Relationship Id="rId5" Type="http://schemas.openxmlformats.org/officeDocument/2006/relationships/image" Target="../media/image104.svg"/><Relationship Id="rId4" Type="http://schemas.openxmlformats.org/officeDocument/2006/relationships/image" Target="../media/image103.png"/><Relationship Id="rId3" Type="http://schemas.openxmlformats.org/officeDocument/2006/relationships/image" Target="../media/image107.svg"/><Relationship Id="rId2" Type="http://schemas.openxmlformats.org/officeDocument/2006/relationships/image" Target="../media/image106.png"/><Relationship Id="rId1" Type="http://schemas.openxmlformats.org/officeDocument/2006/relationships/image" Target="../media/image105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113.svg"/><Relationship Id="rId6" Type="http://schemas.openxmlformats.org/officeDocument/2006/relationships/image" Target="../media/image112.png"/><Relationship Id="rId5" Type="http://schemas.openxmlformats.org/officeDocument/2006/relationships/image" Target="../media/image107.svg"/><Relationship Id="rId4" Type="http://schemas.openxmlformats.org/officeDocument/2006/relationships/image" Target="../media/image106.png"/><Relationship Id="rId3" Type="http://schemas.openxmlformats.org/officeDocument/2006/relationships/image" Target="../media/image16.svg"/><Relationship Id="rId2" Type="http://schemas.openxmlformats.org/officeDocument/2006/relationships/image" Target="../media/image111.png"/><Relationship Id="rId1" Type="http://schemas.openxmlformats.org/officeDocument/2006/relationships/image" Target="../media/image1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cap="flat" cmpd="sng">
            <a:solidFill>
              <a:srgbClr val="0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413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5600" b="1" i="0" u="none" strike="noStrike">
                <a:solidFill>
                  <a:srgbClr val="FFFFFF"/>
                </a:solidFill>
                <a:latin typeface="Noto Serif SC"/>
                <a:ea typeface="Noto Serif SC"/>
                <a:cs typeface="Noto Serif SC"/>
                <a:sym typeface="Noto Serif SC"/>
              </a:rPr>
              <a:t>车谷风云，一脉相承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461000" y="4127500"/>
            <a:ext cx="1270000" cy="38100"/>
          </a:xfrm>
          <a:prstGeom prst="roundRect">
            <a:avLst>
              <a:gd name="adj" fmla="val 0"/>
            </a:avLst>
          </a:prstGeom>
          <a:solidFill>
            <a:srgbClr val="A1620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0" y="43815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FFFFFF">
                    <a:alpha val="85098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从三国军山到中国车谷的智慧交响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506085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16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经开区数字学习资源</a:t>
            </a:r>
            <a:r>
              <a:rPr lang="en-US" sz="16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| </a:t>
            </a:r>
            <a:r>
              <a:rPr lang="zh-CN" altLang="en-US" sz="16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申</a:t>
            </a:r>
            <a:r>
              <a:rPr lang="en-US" sz="16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报人：</a:t>
            </a:r>
            <a:r>
              <a:rPr lang="zh-CN" altLang="en-US" sz="16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武汉市城铁技工学校</a:t>
            </a:r>
            <a:r>
              <a:rPr lang="en-US" altLang="zh-CN" sz="16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zh-CN" altLang="en-US" sz="16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徐雪宁</a:t>
            </a:r>
            <a:r>
              <a:rPr lang="en-US" sz="16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| 日期：2026年7月6</a:t>
            </a:r>
            <a:r>
              <a:rPr lang="zh-CN" altLang="en-US" sz="16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日</a:t>
            </a:r>
            <a:endParaRPr lang="zh-CN" altLang="en-US" sz="16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0" y="6077585"/>
            <a:ext cx="12192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500" b="0" i="1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承古韵之风 · 启智造新章 ——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890000" y="-1270000"/>
            <a:ext cx="3810000" cy="3810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635000" y="5080000"/>
            <a:ext cx="2540000" cy="2540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一个问题，两种回响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 t="2604" b="2604"/>
          <a:stretch>
            <a:fillRect/>
          </a:stretch>
        </p:blipFill>
        <p:spPr>
          <a:xfrm>
            <a:off x="762000" y="1778000"/>
            <a:ext cx="2286000" cy="2667000"/>
          </a:xfrm>
          <a:prstGeom prst="rect">
            <a:avLst/>
          </a:prstGeom>
          <a:noFill/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762000" y="4699000"/>
            <a:ext cx="5207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历史之问 · 赤壁风云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5207000"/>
            <a:ext cx="520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公元208年，曹操挥师南下，孙刘联军于军山江畔直面存亡之局。面对兵力悬殊的绝境，他们借山川之势、行火攻之策，以弱胜强。这不仅是冷兵器时代的军事奇迹，更是东方智慧中“顺势而为、谋定后动”的经典注脚。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5389889">
            <a:off x="3937000" y="3930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7142" r="7142"/>
          <a:stretch>
            <a:fillRect/>
          </a:stretch>
        </p:blipFill>
        <p:spPr>
          <a:xfrm>
            <a:off x="6223000" y="1778000"/>
            <a:ext cx="3429000" cy="2667000"/>
          </a:xfrm>
          <a:prstGeom prst="rect">
            <a:avLst/>
          </a:prstGeom>
          <a:noFill/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6223000" y="4699000"/>
            <a:ext cx="5207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现实之问 · 车谷新章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23000" y="5207000"/>
            <a:ext cx="520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公元2026年，全球汽车产业迎来智能电动化的百年变局。中国车谷以创新为引擎，在自动驾驶与新能源赛道上全速突围。从“制造”迈向“智造”，如何抢占未来出行的制高点？这是属于新时代的产业之问与破局之道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cap="flat" cmpd="sng">
            <a:solidFill>
              <a:srgbClr val="E6CFCF">
                <a:alpha val="7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9525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车谷风云，一脉相承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98500" y="23495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12700" cap="flat" cmpd="sng">
            <a:solidFill>
              <a:srgbClr val="A16207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540000"/>
            <a:ext cx="355600" cy="355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97000" y="25400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军山：烽火三国的战略支点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30226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溯源军山地理要塞的历史底蕴，解读赤壁古战场的风云往事，深挖诸葛亮屯兵运筹、观天借风的千年谋略智慧，探寻兵家地理与决策艺术的根源。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23495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12700" cap="flat" cmpd="sng">
            <a:solidFill>
              <a:srgbClr val="A16207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5400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6921500" y="25400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车谷：驶向未来的产业高地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30226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回顾经开区汽车产业的进阶之路，聚焦智能工厂、自动驾驶、7纳米车规芯片及新能源核心技术，全景呈现从传统制造向高端智造转型的硬核蝶变。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98500" y="4064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12700" cap="flat" cmpd="sng">
            <a:solidFill>
              <a:srgbClr val="A16207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2500" y="42545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397000" y="42545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03 融合：历史智慧与现代创新对话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52500" y="47371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跨越时空的智慧共鸣：将三国“联吴抗曹”的联盟思维、全局布局的战略视野，与当代车谷的产业集群协同、科创生态共建、技术攻坚突破深度呼应。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23000" y="4064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12700" cap="flat" cmpd="sng">
            <a:solidFill>
              <a:srgbClr val="A16207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77000" y="42545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921500" y="42545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04 传承：以史育人，启智铸魂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477000" y="47371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打造“历史+产业”特色研学课堂，通过实地探访、课题调研与城市创想实践，让青少年在古今碰撞中汲取创新力量，实现文脉传承与时代人才培育。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0" y="5842000"/>
            <a:ext cx="12192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500" b="0" i="1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承古韵之风 · 启智造新章 ——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cap="flat" cmpd="sng">
            <a:solidFill>
              <a:srgbClr val="E6CFCF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286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rgbClr val="A16207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第一章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3302000"/>
            <a:ext cx="12192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军山：烽火三国的战略支点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83000" y="5016500"/>
            <a:ext cx="4826000" cy="25400"/>
          </a:xfrm>
          <a:prstGeom prst="roundRect">
            <a:avLst>
              <a:gd name="adj" fmla="val 0"/>
            </a:avLst>
          </a:prstGeom>
          <a:solidFill>
            <a:srgbClr val="A16207">
              <a:alpha val="40000"/>
            </a:srgbClr>
          </a:solidFill>
          <a:ln cap="flat" cmpd="sng">
            <a:solidFill>
              <a:srgbClr val="88500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635000" y="5461000"/>
            <a:ext cx="1092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800" b="0" i="0" u="none" strike="noStrike">
                <a:solidFill>
                  <a:srgbClr val="573A1C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扼守长江锁钥，鼎立三国门户，千载烽烟在此际会，万里江山由此分合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军山：长江中游的天然门户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753" b="753"/>
          <a:stretch>
            <a:fillRect/>
          </a:stretch>
        </p:blipFill>
        <p:spPr>
          <a:xfrm>
            <a:off x="762000" y="2032000"/>
            <a:ext cx="3556000" cy="3556000"/>
          </a:xfrm>
          <a:prstGeom prst="ellipse">
            <a:avLst/>
          </a:prstGeom>
          <a:noFill/>
          <a:ln w="25400" cap="flat" cmpd="sng">
            <a:solidFill>
              <a:srgbClr val="A16207">
                <a:alpha val="30000"/>
              </a:srgbClr>
            </a:solidFill>
            <a:prstDash val="solid"/>
            <a:round/>
          </a:ln>
          <a:effectLst>
            <a:outerShdw blurRad="190500" dist="76200" dir="2700000" algn="tl" rotWithShape="0">
              <a:srgbClr val="A16207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715000"/>
            <a:ext cx="355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D4037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俯瞰军山：长江北岸的绿色明珠与天然屏障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826000" y="2032000"/>
            <a:ext cx="6604000" cy="1397000"/>
          </a:xfrm>
          <a:prstGeom prst="roundRect">
            <a:avLst>
              <a:gd name="adj" fmla="val 0"/>
            </a:avLst>
          </a:prstGeom>
          <a:solidFill>
            <a:srgbClr val="A16207">
              <a:alpha val="5000"/>
            </a:srgbClr>
          </a:solidFill>
          <a:ln w="12700" cap="flat" cmpd="sng">
            <a:solidFill>
              <a:srgbClr val="A1620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6500" y="2222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5461000" y="2184400"/>
            <a:ext cx="584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扼守江汉的地理要冲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16500" y="2667000"/>
            <a:ext cx="6159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地处长江北岸，位于武汉西南侧，是古江夏郡的核心组成部分。它背靠江汉平原，面朝长江天堑，成为连接鄂中与鄂东的关键节点，亦是水路交通的咽喉之地。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826000" y="3556000"/>
            <a:ext cx="6604000" cy="1397000"/>
          </a:xfrm>
          <a:prstGeom prst="roundRect">
            <a:avLst>
              <a:gd name="adj" fmla="val 0"/>
            </a:avLst>
          </a:prstGeom>
          <a:solidFill>
            <a:srgbClr val="A16207">
              <a:alpha val="5000"/>
            </a:srgbClr>
          </a:solidFill>
          <a:ln w="12700" cap="flat" cmpd="sng">
            <a:solidFill>
              <a:srgbClr val="A1620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6500" y="3746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461000" y="3708400"/>
            <a:ext cx="584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临江孤峰的险峻形胜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16500" y="4191000"/>
            <a:ext cx="6159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山体陡峭，主峰海拔约197米，为长江中游罕见的临江孤峰。其与南岸的江夏槐山隔江对峙，形成“两山锁江”之势，构成了一道天然的军事关隘，易守难攻。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826000" y="5080000"/>
            <a:ext cx="6604000" cy="1397000"/>
          </a:xfrm>
          <a:prstGeom prst="roundRect">
            <a:avLst>
              <a:gd name="adj" fmla="val 0"/>
            </a:avLst>
          </a:prstGeom>
          <a:solidFill>
            <a:srgbClr val="A16207">
              <a:alpha val="5000"/>
            </a:srgbClr>
          </a:solidFill>
          <a:ln w="12700" cap="flat" cmpd="sng">
            <a:solidFill>
              <a:srgbClr val="A16207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6500" y="5270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461000" y="5232400"/>
            <a:ext cx="584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烽火三国的历史印记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16500" y="5715000"/>
            <a:ext cx="6159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据明嘉靖《汉阳府志》记载，此地因“三国时吴魏相战，陈兵两山之间”而得名“大军山”与“小军山”，其地名本身便烙印着浓厚的军事色彩与历史硝烟。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赤壁之战的“武汉战场”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96" b="96"/>
          <a:stretch>
            <a:fillRect/>
          </a:stretch>
        </p:blipFill>
        <p:spPr>
          <a:xfrm>
            <a:off x="762000" y="1778000"/>
            <a:ext cx="3238500" cy="4254500"/>
          </a:xfrm>
          <a:prstGeom prst="rect">
            <a:avLst/>
          </a:prstGeom>
          <a:noFill/>
          <a:ln w="25400" cap="flat" cmpd="sng">
            <a:solidFill>
              <a:srgbClr val="A16207">
                <a:alpha val="25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A16207">
                <a:alpha val="10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4381500" y="1778000"/>
            <a:ext cx="7048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荆楚咽喉：赤壁决战的战略策源地</a:t>
            </a:r>
            <a:endParaRPr lang="en-US" sz="1100"/>
          </a:p>
          <a:p>
            <a:pPr marL="0" indent="0" algn="l">
              <a:lnSpc>
                <a:spcPct val="125000"/>
              </a:lnSpc>
              <a:spcBef>
                <a:spcPts val="800"/>
              </a:spcBef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公元208年，曹操挥师南下，意图一举统一江南。江夏郡（今武汉及周边）凭借“九省通衢”的地理优势，成为孙刘联军抵御曹军的第一道防线，更是决定天下三分的赤壁之战的战略前奏与核心战场。</a:t>
            </a:r>
            <a:endParaRPr lang="en-US" sz="14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381500" y="3556000"/>
            <a:ext cx="2222500" cy="2413000"/>
          </a:xfrm>
          <a:prstGeom prst="roundRect">
            <a:avLst>
              <a:gd name="adj" fmla="val 0"/>
            </a:avLst>
          </a:prstGeom>
          <a:solidFill>
            <a:srgbClr val="A16207">
              <a:alpha val="5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6600" y="3746500"/>
            <a:ext cx="279400" cy="279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889500" y="3746500"/>
            <a:ext cx="171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却月城 · 汉阳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08500" y="4216400"/>
            <a:ext cx="19685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刘表部将黄祖督建，是汉江北岸的军事堡垒。它不仅是荆州抵御江东的前沿，更是赤壁战前曹军南下的重要阻碍，见证了江夏攻防的惨烈交锋。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794500" y="3556000"/>
            <a:ext cx="2222500" cy="2413000"/>
          </a:xfrm>
          <a:prstGeom prst="roundRect">
            <a:avLst>
              <a:gd name="adj" fmla="val 0"/>
            </a:avLst>
          </a:prstGeom>
          <a:solidFill>
            <a:srgbClr val="A16207">
              <a:alpha val="5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59600" y="3746500"/>
            <a:ext cx="279400" cy="279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7302500" y="3746500"/>
            <a:ext cx="171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夏口城 · 武昌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921500" y="4216400"/>
            <a:ext cx="19685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孙权命人在武昌蛇山所筑，是江南的核心据点。这里是刘备兵败当阳后与刘琦会合的驻跸之地，也是孙刘联盟共商破曹大计的关键节点。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9207500" y="3556000"/>
            <a:ext cx="2222500" cy="2413000"/>
          </a:xfrm>
          <a:prstGeom prst="roundRect">
            <a:avLst>
              <a:gd name="adj" fmla="val 0"/>
            </a:avLst>
          </a:prstGeom>
          <a:solidFill>
            <a:srgbClr val="A16207">
              <a:alpha val="5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72600" y="3746500"/>
            <a:ext cx="279400" cy="279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9715500" y="3746500"/>
            <a:ext cx="1714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军山 · 江防锁钥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9334500" y="4216400"/>
            <a:ext cx="19685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屹立长江中游的战略高地，连接南北两城。它是观察敌情的天然哨塔，也是屯兵布阵、扼守航道的咽喉要地，掌控着江面的攻守主动权。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2000" y="61214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1" u="none" strike="noStrike">
                <a:solidFill>
                  <a:srgbClr val="A16207">
                    <a:alpha val="8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江夏为江汉之襟带，武汉实为三国鼎立的奠基之地 ——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卧龙在此：诸葛亮的军山印记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b="2970"/>
          <a:stretch>
            <a:fillRect/>
          </a:stretch>
        </p:blipFill>
        <p:spPr>
          <a:xfrm>
            <a:off x="762000" y="2032000"/>
            <a:ext cx="2794000" cy="4064000"/>
          </a:xfrm>
          <a:prstGeom prst="roundRect">
            <a:avLst>
              <a:gd name="adj" fmla="val 5454"/>
            </a:avLst>
          </a:prstGeom>
          <a:noFill/>
          <a:ln w="25400" cap="flat" cmpd="sng">
            <a:solidFill>
              <a:srgbClr val="A16207">
                <a:alpha val="25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A16207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4064000" y="2032000"/>
            <a:ext cx="7366000" cy="1333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12700" cap="flat" cmpd="sng">
            <a:solidFill>
              <a:srgbClr val="A16207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8000" y="2222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4889500" y="2222500"/>
            <a:ext cx="635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屯兵筑城 · 史志留痕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89500" y="2667000"/>
            <a:ext cx="65405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据乾隆《汉阳府志》载：“在县西五十里诸山之阳，下临沌水，相传为武侯屯兵处。” 这处“诸葛城”遗址，至今仍默默诉说着诸葛亮当年在此安营扎寨、厉兵秣马的峥嵘岁月。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064000" y="3556000"/>
            <a:ext cx="7366000" cy="1333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12700" cap="flat" cmpd="sng">
            <a:solidFill>
              <a:srgbClr val="A16207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8000" y="3746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889500" y="3746500"/>
            <a:ext cx="635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谋划大计 · 运筹帷幄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889500" y="4191000"/>
            <a:ext cx="65405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赤壁之战前夕，诸葛亮以军山为战略前哨，登高观敌情、与周瑜水军互通声气。这里不仅是蜀军的屯驻之地，更是他协调联军、制定火攻奇谋的关键运筹中枢。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064000" y="5080000"/>
            <a:ext cx="7366000" cy="1333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12700" cap="flat" cmpd="sng">
            <a:solidFill>
              <a:srgbClr val="A16207">
                <a:alpha val="1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8000" y="52705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4889500" y="5270500"/>
            <a:ext cx="635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03 核心角色 · 联盟基石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889500" y="5715000"/>
            <a:ext cx="65405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作为孙刘联盟的关键促成者，诸葛亮在军山的活动从政治与军事双重层面凝聚了抗曹合力，为这场以少胜多的经典战役奠定了坚实基础，也成就了他传奇的军事智慧。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诸葛亮的“军山军事圈”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19685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87500" y="1930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诸葛城 · 军事大本营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587500" y="2336800"/>
            <a:ext cx="431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C32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踞硃山南麓、临通顺河，依山傍水进退自如。作为核心枢纽，承担全军屯驻、指挥调度与粮草补给重任，固若金汤。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32385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3429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587500" y="33909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设法山 · 谋略策源地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587500" y="3797300"/>
            <a:ext cx="431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C32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紧邻诸葛城东侧，是运筹帷幄的“智慧大脑”。连环计、反间计等扭转战局的奇谋皆谋划于此，决胜于千里之外。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46990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4889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587500" y="4851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03 大军山 · 战略瞭望塔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587500" y="5257800"/>
            <a:ext cx="431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C32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占据至高点，可尽览曹军水寨虚实动向，亦是“借东风”的关键地利。为全军提供实时情报预警，掌控战场全局。</a:t>
            </a:r>
            <a:endParaRPr lang="en-US" sz="110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604000" y="1778000"/>
            <a:ext cx="2794000" cy="2794000"/>
          </a:xfrm>
          <a:prstGeom prst="rect">
            <a:avLst/>
          </a:prstGeom>
          <a:noFill/>
          <a:ln w="25400" cap="flat" cmpd="sng">
            <a:solidFill>
              <a:srgbClr val="A16207">
                <a:alpha val="40000"/>
              </a:srgbClr>
            </a:solidFill>
            <a:prstDash val="solid"/>
            <a:round/>
          </a:ln>
          <a:effectLst>
            <a:outerShdw blurRad="127000" dist="50800" dir="2700000" algn="tl" rotWithShape="0">
              <a:srgbClr val="A16207">
                <a:alpha val="15000"/>
              </a:srgbClr>
            </a:outerShdw>
          </a:effectLst>
        </p:spPr>
      </p:pic>
      <p:sp>
        <p:nvSpPr>
          <p:cNvPr id="17" name="AutoShape 17"/>
          <p:cNvSpPr/>
          <p:nvPr/>
        </p:nvSpPr>
        <p:spPr>
          <a:xfrm>
            <a:off x="6604000" y="4826000"/>
            <a:ext cx="4826000" cy="1397000"/>
          </a:xfrm>
          <a:prstGeom prst="roundRect">
            <a:avLst>
              <a:gd name="adj" fmla="val 0"/>
            </a:avLst>
          </a:prstGeom>
          <a:solidFill>
            <a:srgbClr val="A16207">
              <a:alpha val="9000"/>
            </a:srgbClr>
          </a:solidFill>
          <a:ln w="12700" cap="flat" cmpd="sng">
            <a:solidFill>
              <a:srgbClr val="A16207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6794500" y="4978400"/>
            <a:ext cx="444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鼎足之势，浑然一体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794500" y="5397500"/>
            <a:ext cx="444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C32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三者呈犄角相依，构成功能完备的军事防御体系。指挥、谋略、侦察三位一体，不仅是冷兵器时代的防御典范，更彰显了“天时地利人和”的东方智慧。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“借”来的东风：科学预测与心理博弈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" r="3"/>
          <a:stretch>
            <a:fillRect/>
          </a:stretch>
        </p:blipFill>
        <p:spPr>
          <a:xfrm>
            <a:off x="762000" y="1778000"/>
            <a:ext cx="4064000" cy="2413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4445000"/>
            <a:ext cx="4064000" cy="196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《三国演义》的文学叙事里，“借东风”被渲染为呼风唤雨的传奇神迹。然而，当我们剥离神话色彩，从气象学的角度审视，这一事件实则是对长江流域冬季天气系统演变规律的深刻洞察，是古代气象智慧与军事谋略的完美结合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207000" y="1778000"/>
            <a:ext cx="3302000" cy="1841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7500" y="1968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5778500" y="19431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天气学：移形换影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397500" y="2413000"/>
            <a:ext cx="2921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冬季南下的冷高压系统过境后，其后部常伴随短暂的东南风回流。这并非法术，而是对移动性高气压天气系统演变规律的精准捕捉与利用。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636000" y="1778000"/>
            <a:ext cx="3302000" cy="1841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26500" y="1968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9207500" y="1943100"/>
            <a:ext cx="2667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概率学：百里挑一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826500" y="2413000"/>
            <a:ext cx="2921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据现代气象统计，11月长江流域出现如此强劲且稳定的东南风概率仅约3%。诸葛亮的“借风”，实为一次基于长期气候观测的大胆且精准的预判。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207000" y="4000500"/>
            <a:ext cx="6731000" cy="22225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97500" y="41910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778500" y="4165600"/>
            <a:ext cx="5969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谋略层：从科学预判到心理博弈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397500" y="4635500"/>
            <a:ext cx="6223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诸葛亮不仅精准预测了天气，更将其包装成“设坛祭风”的神秘仪式。此举不仅震慑了持怀疑态度的周瑜，稳固了孙刘联盟的军心，更向曹操释放了“天助东吴”的心理信号，从精神层面瓦解敌军斗志，将一次自然现象的预判，升华为决定战争走向的心理博弈与政治谋略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历史的回响：从遗址到文化长廊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378200" cy="1968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889000" y="1968500"/>
            <a:ext cx="3124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古邑新生 · 诸葛城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89000" y="2438400"/>
            <a:ext cx="31242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虽历经千年风雨侵蚀，诸葛城遗址仍承载着厚重的三国记忆。作为重点文物保护单位，其一期修复工程已于2025年1月圆满竣工并正式开园，让沉睡的古迹重焕历史光彩。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94200" y="1778000"/>
            <a:ext cx="3378200" cy="1968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4521200" y="1968500"/>
            <a:ext cx="3124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串珠成链 · 文脉游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521200" y="2438400"/>
            <a:ext cx="31242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武汉经开区正擘画宏伟蓝图，将诸葛城、大小军山、设法山等历史节点“串珠成链”，打造集历史探寻、沉浸式文化体验与生态休闲于一体的文旅黄金走廊。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026400" y="1778000"/>
            <a:ext cx="3378200" cy="1968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8153400" y="1968500"/>
            <a:ext cx="3124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03 活态传承 · 新地标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53400" y="2438400"/>
            <a:ext cx="31242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诸葛城、设法山居、大军山公园等项目同步建设，通过场景化演绎与活化利用，让三国文化走出故纸堆，成为彰显城市底蕴、连接古今的文化新地标。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 t="3947" b="3947"/>
          <a:stretch>
            <a:fillRect/>
          </a:stretch>
        </p:blipFill>
        <p:spPr>
          <a:xfrm>
            <a:off x="1968500" y="4064000"/>
            <a:ext cx="3619500" cy="2222500"/>
          </a:xfrm>
          <a:prstGeom prst="rect">
            <a:avLst/>
          </a:prstGeom>
          <a:noFill/>
          <a:ln w="25400" cap="flat" cmpd="sng">
            <a:solidFill>
              <a:srgbClr val="A16207">
                <a:alpha val="25000"/>
              </a:srgbClr>
            </a:solidFill>
            <a:prstDash val="solid"/>
            <a:round/>
          </a:ln>
          <a:effectLst>
            <a:outerShdw blurRad="127000" dist="50800" dir="2700000" algn="tl" rotWithShape="0">
              <a:srgbClr val="A16207">
                <a:alpha val="10000"/>
              </a:srgbClr>
            </a:outerShdw>
          </a:effectLst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rcRect t="2833" b="2833"/>
          <a:stretch>
            <a:fillRect/>
          </a:stretch>
        </p:blipFill>
        <p:spPr>
          <a:xfrm>
            <a:off x="6604000" y="4064000"/>
            <a:ext cx="3619500" cy="2222500"/>
          </a:xfrm>
          <a:prstGeom prst="rect">
            <a:avLst/>
          </a:prstGeom>
          <a:noFill/>
          <a:ln w="25400" cap="flat" cmpd="sng">
            <a:solidFill>
              <a:srgbClr val="A16207">
                <a:alpha val="25000"/>
              </a:srgbClr>
            </a:solidFill>
            <a:prstDash val="solid"/>
            <a:round/>
          </a:ln>
          <a:effectLst>
            <a:outerShdw blurRad="127000" dist="50800" dir="2700000" algn="tl" rotWithShape="0">
              <a:srgbClr val="A16207">
                <a:alpha val="1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r:embed="rId1"/>
            <a:stretch>
              <a:fillRect/>
            </a:stretch>
          </a:blipFill>
          <a:ln cap="flat" cmpd="sng">
            <a:solidFill>
              <a:srgbClr val="FFFFFF">
                <a:alpha val="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172085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视频欣赏：《军山·赤壁余韵》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5461000"/>
            <a:ext cx="1016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chemeClr val="tx1"/>
                </a:solidFill>
                <a:latin typeface="Noto Serif SC"/>
                <a:ea typeface="Noto Serif SC"/>
                <a:cs typeface="Noto Serif SC"/>
                <a:sym typeface="Noto Serif SC"/>
              </a:rPr>
              <a:t>江水东流，不舍昼夜。在这条波澜壮阔的大江之畔，矗立着一座沉默的山峦——军山。它不仅是一道地理的屏障，更是一座历史的丰碑。一千八百多年前，这里曾是金戈铁马的古战场。相传，诸葛孔明曾在此屯兵筑城，运筹帷幄。他登高望远，洞察天时，一把大火，烧出了一个三国鼎立的时代。烽火已然散尽，但英雄的智慧，如同这奔流不息的江水，早已融入这片土地的血脉。军山不语，却见证着历史的沧桑与辉煌。这赤壁的余韵，穿越千年，至今仍在回响。</a:t>
            </a:r>
            <a:endParaRPr lang="en-US" sz="1400" b="0" i="0" u="none" strike="noStrike">
              <a:solidFill>
                <a:schemeClr val="tx1"/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pic>
        <p:nvPicPr>
          <p:cNvPr id="7" name="IMG_6478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45540" y="1006475"/>
            <a:ext cx="9295130" cy="4097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cap="flat" cmpd="sng">
            <a:solidFill>
              <a:srgbClr val="E6CFCF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270000" y="-1270000"/>
            <a:ext cx="3810000" cy="3810000"/>
          </a:xfrm>
          <a:prstGeom prst="ellipse">
            <a:avLst/>
          </a:prstGeom>
          <a:solidFill>
            <a:srgbClr val="9CA3AF">
              <a:alpha val="10000"/>
            </a:srgbClr>
          </a:solidFill>
          <a:ln cap="flat" cmpd="sng">
            <a:solidFill>
              <a:srgbClr val="768296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0160000" y="5080000"/>
            <a:ext cx="2540000" cy="2540000"/>
          </a:xfrm>
          <a:prstGeom prst="ellipse">
            <a:avLst/>
          </a:prstGeom>
          <a:solidFill>
            <a:srgbClr val="9CA3AF">
              <a:alpha val="10000"/>
            </a:srgbClr>
          </a:solidFill>
          <a:ln cap="flat" cmpd="sng">
            <a:solidFill>
              <a:srgbClr val="768296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0" y="2286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lvl="0" algn="ctr">
              <a:lnSpc>
                <a:spcPct val="125000"/>
              </a:lnSpc>
              <a:buSzTx/>
              <a:defRPr/>
            </a:pPr>
            <a:r>
              <a:rPr lang="en-US" sz="2800">
                <a:solidFill>
                  <a:srgbClr val="A16207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ans SC" panose="020B0200000000000000" charset="-122"/>
              </a:rPr>
              <a:t>第二章</a:t>
            </a:r>
            <a:endParaRPr lang="en-US" sz="2800">
              <a:solidFill>
                <a:srgbClr val="A16207">
                  <a:alpha val="70196"/>
                </a:srgbClr>
              </a:solidFill>
              <a:latin typeface="Noto Serif SC"/>
              <a:ea typeface="Noto Serif SC"/>
              <a:cs typeface="Noto Serif SC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0" y="3302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lvl="0" algn="ctr">
              <a:lnSpc>
                <a:spcPct val="125000"/>
              </a:lnSpc>
              <a:buSzTx/>
              <a:defRPr/>
            </a:pPr>
            <a:r>
              <a:rPr lang="en-US" sz="4800" b="1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ans SC" panose="020B0200000000000000" charset="-122"/>
              </a:rPr>
              <a:t>车谷：驶向未来的产业高地</a:t>
            </a:r>
            <a:endParaRPr lang="en-US" sz="4800" b="1">
              <a:solidFill>
                <a:srgbClr val="A16207"/>
              </a:solidFill>
              <a:latin typeface="Noto Serif SC"/>
              <a:ea typeface="Noto Serif SC"/>
              <a:cs typeface="Noto Serif SC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3556000" y="5016500"/>
            <a:ext cx="5080000" cy="25400"/>
          </a:xfrm>
          <a:prstGeom prst="roundRect">
            <a:avLst>
              <a:gd name="adj" fmla="val 0"/>
            </a:avLst>
          </a:prstGeom>
          <a:solidFill>
            <a:srgbClr val="A16207">
              <a:alpha val="40000"/>
            </a:srgbClr>
          </a:solidFill>
          <a:ln cap="flat" cmpd="sng">
            <a:solidFill>
              <a:srgbClr val="88500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>
            <a:noAutofit/>
          </a:bodyPr>
          <a:lstStyle/>
          <a:p>
            <a:pPr lvl="0" algn="ctr">
              <a:buSzTx/>
              <a:defRPr/>
            </a:pPr>
            <a:endParaRPr>
              <a:sym typeface="+mn-ea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016000" y="5461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573A1C">
                    <a:alpha val="70196"/>
                  </a:srgbClr>
                </a:solidFill>
                <a:latin typeface="Noto Serif SC"/>
                <a:ea typeface="Noto Serif SC"/>
                <a:cs typeface="Noto Serif SC"/>
                <a:sym typeface="Noto Sans SC" panose="020B0200000000000000" charset="-122"/>
              </a:rPr>
              <a:t>从“中国车谷”到“世界车谷”，以创新驱动为引擎，擘画万亿级汽车产业集群的宏伟蓝图</a:t>
            </a:r>
            <a:endParaRPr lang="en-US" sz="1800">
              <a:solidFill>
                <a:srgbClr val="573A1C">
                  <a:alpha val="70196"/>
                </a:srgbClr>
              </a:solidFill>
              <a:latin typeface="Noto Serif SC"/>
              <a:ea typeface="Noto Serif SC"/>
              <a:cs typeface="Noto Serif S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cap="flat" cmpd="sng">
            <a:solidFill>
              <a:srgbClr val="E6CFCF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9CA3A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中国车谷：因车而建，因车而兴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06" r="806"/>
          <a:stretch>
            <a:fillRect/>
          </a:stretch>
        </p:blipFill>
        <p:spPr>
          <a:xfrm>
            <a:off x="762000" y="2032000"/>
            <a:ext cx="3556000" cy="2667000"/>
          </a:xfrm>
          <a:prstGeom prst="roundRect">
            <a:avLst>
              <a:gd name="adj" fmla="val 5714"/>
            </a:avLst>
          </a:prstGeom>
          <a:noFill/>
          <a:ln w="25400" cap="flat" cmpd="sng">
            <a:solidFill>
              <a:srgbClr val="9CA3AF">
                <a:alpha val="4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016500"/>
            <a:ext cx="3556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经典神龙富康，是中国轿车工业的启蒙者，也是车谷从无到有、因车而兴的历史见证。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826000" y="2032000"/>
            <a:ext cx="3365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9CA3A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6500" y="2222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5397500" y="21844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“车谷”之名的由来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16500" y="2667000"/>
            <a:ext cx="2984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武汉经开区的专属别称，因汽车产业而生、因汽车产业而名，是这座产业新城最鲜明的身份印记。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318500" y="2032000"/>
            <a:ext cx="3365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9CA3A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09000" y="2222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8890000" y="21844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1991：梦想的起点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509000" y="2667000"/>
            <a:ext cx="2984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为承接中法合资神龙汽车项目而立，第一根桩基的打下，开启了中国轿车工业规模化发展的新篇章。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826000" y="4127500"/>
            <a:ext cx="3365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9CA3A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6500" y="43180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397500" y="42799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世界级的产业高地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16500" y="4762500"/>
            <a:ext cx="2984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汇聚东风、日产、本田等巨头，形成完整产业链，是中国汽车产业集聚度最高的区域之一。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18500" y="4127500"/>
            <a:ext cx="3365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9CA3A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9000" y="43180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890000" y="42799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迈向“世界车谷”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509000" y="4762500"/>
            <a:ext cx="2984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聚焦新能源与智能网联，以创新驱动产业升级，向着世界级汽车产业中心大步迈进。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9CA3A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产业蝶变：从传统制造到创新生态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657" b="657"/>
          <a:stretch>
            <a:fillRect/>
          </a:stretch>
        </p:blipFill>
        <p:spPr>
          <a:xfrm>
            <a:off x="762000" y="1651000"/>
            <a:ext cx="4826000" cy="2667000"/>
          </a:xfrm>
          <a:prstGeom prst="rect">
            <a:avLst/>
          </a:prstGeom>
          <a:noFill/>
          <a:ln w="25400" cap="flat" cmpd="sng">
            <a:solidFill>
              <a:srgbClr val="9CA3AF">
                <a:alpha val="4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000000">
                <a:alpha val="10000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6335" b="6335"/>
          <a:stretch>
            <a:fillRect/>
          </a:stretch>
        </p:blipFill>
        <p:spPr>
          <a:xfrm>
            <a:off x="6604000" y="1651000"/>
            <a:ext cx="4826000" cy="2667000"/>
          </a:xfrm>
          <a:prstGeom prst="rect">
            <a:avLst/>
          </a:prstGeom>
          <a:noFill/>
          <a:ln w="25400" cap="flat" cmpd="sng">
            <a:solidFill>
              <a:srgbClr val="9CA3AF">
                <a:alpha val="4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6" name="AutoShape 6"/>
          <p:cNvSpPr/>
          <p:nvPr/>
        </p:nvSpPr>
        <p:spPr>
          <a:xfrm>
            <a:off x="762000" y="4572000"/>
            <a:ext cx="3556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9CA3A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762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33500" y="47244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传统优势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5207000"/>
            <a:ext cx="3175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坐拥完备的汽车全产业链体系，从整车规模化制造到核心零部件精密配套，构筑起坚实的产业根基与制造底蕴，为升级提供强大支撑。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18000" y="4572000"/>
            <a:ext cx="3556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9CA3A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08500" y="4762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4889500" y="47244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转型之路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08500" y="5207000"/>
            <a:ext cx="3175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推动传统燃油车产能向新能源“原位升级”，以岚图汽车为转型标杆，实现从传统制造向高端智能电动化的跨越式发展。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874000" y="4572000"/>
            <a:ext cx="3556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12700" cap="flat" cmpd="sng">
            <a:solidFill>
              <a:srgbClr val="9CA3A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64500" y="4762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445500" y="47244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生态构建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64500" y="5207000"/>
            <a:ext cx="3175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打造汇聚全球人才、前沿技术、活跃资本与海量数据的“创新洼地”，形成产业与科技深度融合、共生共荣的“生态雨林”。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9CA3A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驶向未来：车谷的“聪明车”与“智慧路”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2996" b="2996"/>
          <a:stretch>
            <a:fillRect/>
          </a:stretch>
        </p:blipFill>
        <p:spPr>
          <a:xfrm>
            <a:off x="762000" y="2032000"/>
            <a:ext cx="3048000" cy="3683000"/>
          </a:xfrm>
          <a:prstGeom prst="roundRect">
            <a:avLst>
              <a:gd name="adj" fmla="val 5000"/>
            </a:avLst>
          </a:prstGeom>
          <a:noFill/>
          <a:ln w="25400" cap="flat" cmpd="sng">
            <a:solidFill>
              <a:srgbClr val="9CA3AF">
                <a:alpha val="3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7785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▲ 百度“萝卜快跑”无人车在车谷示范运营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318000" y="2032000"/>
            <a:ext cx="7112000" cy="1270000"/>
          </a:xfrm>
          <a:prstGeom prst="roundRect">
            <a:avLst>
              <a:gd name="adj" fmla="val 0"/>
            </a:avLst>
          </a:prstGeom>
          <a:solidFill>
            <a:srgbClr val="F3F4F6">
              <a:alpha val="60000"/>
            </a:srgbClr>
          </a:solidFill>
          <a:ln w="12700" cap="flat" cmpd="sng">
            <a:solidFill>
              <a:srgbClr val="9CA3A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23114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5143500" y="2159000"/>
            <a:ext cx="622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车路云一体化 · 全域感知底座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建成全国首个市级车城网平台，对3000余个路口实施智能化改造，打通“人-车-路-云”数据链路，实现城市道路的数字化与智能化升级。</a:t>
            </a:r>
            <a:endParaRPr lang="en-US" sz="14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318000" y="3556000"/>
            <a:ext cx="7112000" cy="1270000"/>
          </a:xfrm>
          <a:prstGeom prst="roundRect">
            <a:avLst>
              <a:gd name="adj" fmla="val 0"/>
            </a:avLst>
          </a:prstGeom>
          <a:solidFill>
            <a:srgbClr val="F3F4F6">
              <a:alpha val="60000"/>
            </a:srgbClr>
          </a:solidFill>
          <a:ln w="12700" cap="flat" cmpd="sng">
            <a:solidFill>
              <a:srgbClr val="9CA3A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2000" y="3835400"/>
            <a:ext cx="457200" cy="4572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143500" y="3683000"/>
            <a:ext cx="622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商业化运营 · 全球规模领跑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引入百度“萝卜快跑”，开放测试道路达3829公里，累计提供超千万人次自动驾驶出行服务，打造全球领先的自动驾驶商业运营示范区。</a:t>
            </a:r>
            <a:endParaRPr lang="en-US" sz="14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318000" y="5080000"/>
            <a:ext cx="7112000" cy="1270000"/>
          </a:xfrm>
          <a:prstGeom prst="roundRect">
            <a:avLst>
              <a:gd name="adj" fmla="val 0"/>
            </a:avLst>
          </a:prstGeom>
          <a:solidFill>
            <a:srgbClr val="F3F4F6">
              <a:alpha val="60000"/>
            </a:srgbClr>
          </a:solidFill>
          <a:ln w="12700" cap="flat" cmpd="sng">
            <a:solidFill>
              <a:srgbClr val="9CA3A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72000" y="53594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143500" y="5207000"/>
            <a:ext cx="622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高阶探索 · L3级实车验证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携手岚图等车企开展L3级自动驾驶实车测试，攻克复杂城市场景与极端天气下的技术难题，推动自动驾驶技术向更高阶、更安全的方向演进。</a:t>
            </a:r>
            <a:endParaRPr lang="en-US" sz="14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cap="flat" cmpd="sng">
            <a:solidFill>
              <a:srgbClr val="E6CFCF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9CA3A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掌握核心：车谷的“心脏”与“大脑”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380" b="1380"/>
          <a:stretch>
            <a:fillRect/>
          </a:stretch>
        </p:blipFill>
        <p:spPr>
          <a:xfrm>
            <a:off x="762000" y="1905000"/>
            <a:ext cx="2667000" cy="2667000"/>
          </a:xfrm>
          <a:prstGeom prst="roundRect">
            <a:avLst>
              <a:gd name="adj" fmla="val 5714"/>
            </a:avLst>
          </a:prstGeom>
          <a:noFill/>
          <a:ln w="25400" cap="flat" cmpd="sng">
            <a:solidFill>
              <a:srgbClr val="9CA3AF">
                <a:alpha val="5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3683000" y="1905000"/>
            <a:ext cx="4000500" cy="1244600"/>
          </a:xfrm>
          <a:prstGeom prst="roundRect">
            <a:avLst>
              <a:gd name="adj" fmla="val 0"/>
            </a:avLst>
          </a:prstGeom>
          <a:solidFill>
            <a:srgbClr val="F3F4F6">
              <a:alpha val="60000"/>
            </a:srgbClr>
          </a:solidFill>
          <a:ln w="12700" cap="flat" cmpd="sng">
            <a:solidFill>
              <a:srgbClr val="9CA3A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3810000" y="2006600"/>
            <a:ext cx="3746500" cy="1117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算力基石 · 车规级芯片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发布基于RISC-V架构的DF30芯片，加速7纳米智驾芯片“星辰一号”量产，为智能驾驶注入强劲算力。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3683000" y="3429000"/>
            <a:ext cx="4000500" cy="1244600"/>
          </a:xfrm>
          <a:prstGeom prst="roundRect">
            <a:avLst>
              <a:gd name="adj" fmla="val 0"/>
            </a:avLst>
          </a:prstGeom>
          <a:solidFill>
            <a:srgbClr val="F3F4F6">
              <a:alpha val="60000"/>
            </a:srgbClr>
          </a:solidFill>
          <a:ln w="12700" cap="flat" cmpd="sng">
            <a:solidFill>
              <a:srgbClr val="9CA3A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3810000" y="3530600"/>
            <a:ext cx="3746500" cy="1117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交互革命 · 智能座舱系统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打造跨平台Flyme Auto操作系统，实现软硬深度融合，装车量突破170万辆，重塑人车生活新体验。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01" r="201"/>
          <a:stretch>
            <a:fillRect/>
          </a:stretch>
        </p:blipFill>
        <p:spPr>
          <a:xfrm>
            <a:off x="8001000" y="1905000"/>
            <a:ext cx="3556000" cy="2349500"/>
          </a:xfrm>
          <a:prstGeom prst="roundRect">
            <a:avLst>
              <a:gd name="adj" fmla="val 6486"/>
            </a:avLst>
          </a:prstGeom>
          <a:noFill/>
          <a:ln w="25400" cap="flat" cmpd="sng">
            <a:solidFill>
              <a:srgbClr val="9CA3AF">
                <a:alpha val="50000"/>
              </a:srgbClr>
            </a:solidFill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762000" y="5080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3F4F6">
              <a:alpha val="60000"/>
            </a:srgbClr>
          </a:solidFill>
          <a:ln w="12700" cap="flat" cmpd="sng">
            <a:solidFill>
              <a:srgbClr val="9CA3A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52705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397000" y="5232400"/>
            <a:ext cx="444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固态电池：超充新范式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布局下一代固态电池技术，攻克安全性与能量密度难题，目标实现“充电5分钟，续航450公里”。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286500" y="5080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3F4F6">
              <a:alpha val="60000"/>
            </a:srgbClr>
          </a:solidFill>
          <a:ln w="12700" cap="flat" cmpd="sng">
            <a:solidFill>
              <a:srgbClr val="9CA3A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52705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6921500" y="5232400"/>
            <a:ext cx="444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氢能动力：自主供应链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实现燃料电池“四大件”100%自主生产，建成年产5000套产能基地，构建零碳清洁动力闭环。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61390" y="0"/>
            <a:ext cx="10160000" cy="6172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9CA3A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视频欣赏：《车谷·速度与智慧》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52145" y="5622290"/>
            <a:ext cx="10469245" cy="10972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00000"/>
              </a:lnSpc>
              <a:defRPr/>
            </a:pPr>
            <a:r>
              <a:rPr lang="en-US" sz="16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速度，是这里的脉搏。智慧，是这里的引擎。从每一个精密的零部件开始，智慧被注入钢铁与电流。自动化的生产线，是效率的宣言。目光所及，是更广阔的道路。自动驾驶的车队，正以数据为罗盘，探索未来出行的无限可能。而这一切的背后，是看不见的智慧核心。7纳米的精密刻度，承载着澎湃的算力。如果说，千年前的先辈在此借东风开创历史；那么今天的我们，正在以创新为东风，开启一个全新的时代。这里是中国车谷，一个以速度追逐梦想，以智慧定义未来的地方。</a:t>
            </a:r>
            <a:endParaRPr lang="en-US" sz="1100"/>
          </a:p>
        </p:txBody>
      </p:sp>
      <p:pic>
        <p:nvPicPr>
          <p:cNvPr id="5" name="IMG_6477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66775" y="690245"/>
            <a:ext cx="9930130" cy="4741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524000" y="4318000"/>
            <a:ext cx="4064000" cy="4064000"/>
          </a:xfrm>
          <a:prstGeom prst="ellipse">
            <a:avLst/>
          </a:prstGeom>
          <a:solidFill>
            <a:srgbClr val="A16207">
              <a:alpha val="6000"/>
            </a:srgbClr>
          </a:solidFill>
          <a:ln cap="flat" cmpd="sng">
            <a:solidFill>
              <a:srgbClr val="885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10287000" y="-1143000"/>
            <a:ext cx="3556000" cy="3556000"/>
          </a:xfrm>
          <a:prstGeom prst="ellipse">
            <a:avLst/>
          </a:prstGeom>
          <a:solidFill>
            <a:srgbClr val="A16207">
              <a:alpha val="6000"/>
            </a:srgbClr>
          </a:solidFill>
          <a:ln cap="flat" cmpd="sng">
            <a:solidFill>
              <a:srgbClr val="885000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1016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A1620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第三章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2032000"/>
            <a:ext cx="12192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融合：历史智慧与现代创新的对话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71500" y="3810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5500" y="40640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33500" y="4064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erif SC"/>
                <a:ea typeface="Noto Serif SC"/>
                <a:cs typeface="Noto Serif SC"/>
                <a:sym typeface="Noto Serif SC"/>
              </a:rPr>
              <a:t>谋略与创新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5500" y="4699000"/>
            <a:ext cx="2921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从诸葛亮“隆中对”的战略远见，到车谷“科创策源”的时代抉择，古之韬略为今之创新注入智慧底色，以长远眼光锚定发展方向。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81500" y="3810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00" y="40640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143500" y="4064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erif SC"/>
                <a:ea typeface="Noto Serif SC"/>
                <a:cs typeface="Noto Serif SC"/>
                <a:sym typeface="Noto Serif SC"/>
              </a:rPr>
              <a:t>联盟与协同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635500" y="4699000"/>
            <a:ext cx="2921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借孙刘联军破曹的合纵之智，聚车谷产业集群的协同之力，以开放包容的姿态构建产业联盟，实现资源互补与共生共荣。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191500" y="3810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45500" y="40640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953500" y="4064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erif SC"/>
                <a:ea typeface="Noto Serif SC"/>
                <a:cs typeface="Noto Serif SC"/>
                <a:sym typeface="Noto Serif SC"/>
              </a:rPr>
              <a:t>布局与生态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445500" y="4699000"/>
            <a:ext cx="2921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承三分天下的宏大格局思维，绘车谷全域发展的产业生态蓝图，以系统观念谋划空间布局，让历史底蕴滋养现代产业的蓬勃生长。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0" y="60325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A16207">
                    <a:alpha val="70196"/>
                  </a:srgbClr>
                </a:solidFill>
                <a:latin typeface="Kaiti SC"/>
                <a:ea typeface="Kaiti SC"/>
                <a:cs typeface="Kaiti SC"/>
                <a:sym typeface="Kaiti SC"/>
              </a:rPr>
              <a:t>—— 以史为鉴，开创未来，让千年文脉在新时代绽放科技光芒 ——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016000" y="-1016000"/>
            <a:ext cx="3810000" cy="3810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10160000" y="5080000"/>
            <a:ext cx="3175000" cy="3175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一脉相承：三国智慧与车谷精神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62000" y="2032000"/>
            <a:ext cx="3556000" cy="3556000"/>
          </a:xfrm>
          <a:prstGeom prst="ellipse">
            <a:avLst/>
          </a:prstGeom>
          <a:noFill/>
          <a:ln w="25400" cap="flat" cmpd="sng">
            <a:noFill/>
            <a:prstDash val="solid"/>
            <a:round/>
          </a:ln>
          <a:effectLst>
            <a:outerShdw blurRad="203200" dist="101600" dir="2700000" algn="tl" rotWithShape="0">
              <a:srgbClr val="A16207">
                <a:alpha val="15000"/>
              </a:srgbClr>
            </a:outerShdw>
          </a:effectLst>
        </p:spPr>
      </p:pic>
      <p:sp>
        <p:nvSpPr>
          <p:cNvPr id="6" name="AutoShape 6"/>
          <p:cNvSpPr/>
          <p:nvPr/>
        </p:nvSpPr>
        <p:spPr>
          <a:xfrm>
            <a:off x="762000" y="5715000"/>
            <a:ext cx="355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erif SC"/>
                <a:ea typeface="Noto Serif SC"/>
                <a:cs typeface="Noto Serif SC"/>
                <a:sym typeface="Noto Serif SC"/>
              </a:rPr>
              <a:t>水墨丹青绘谋略，芯片电路筑未来</a:t>
            </a:r>
            <a:br>
              <a:rPr lang="en-US" sz="1300" b="0" i="0" u="none" strike="noStrike">
                <a:solidFill>
                  <a:srgbClr val="6B7280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6B7280"/>
                </a:solidFill>
                <a:latin typeface="Noto Serif SC"/>
                <a:ea typeface="Noto Serif SC"/>
                <a:cs typeface="Noto Serif SC"/>
                <a:sym typeface="Noto Serif SC"/>
              </a:rPr>
              <a:t>古今智慧在此交融共生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826000" y="1968500"/>
            <a:ext cx="660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三国时期的军事谋略与战略思维，与当代车谷的创新精神、产业生态构建存在深刻的内在共鸣。这不仅是地理的交汇，更是文化基因与发展智慧的跨越千年的对话。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826000" y="3238500"/>
            <a:ext cx="6604000" cy="952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6500" y="35052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588000" y="3327400"/>
            <a:ext cx="577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谋略 · 创新驱动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从“运筹帷幄之中”的战略远见，到攻克“卡脖子”技术的创新胆识，以智取胜始终是核心逻辑，推动产业向高端化、智能化不断跃迁。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826000" y="4254500"/>
            <a:ext cx="6604000" cy="952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16500" y="45212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588000" y="4343400"/>
            <a:ext cx="577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联盟 · 协同共生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如同“孙刘联盟”的共赢智慧，车谷汇聚产学研用多方力量，通过政企联动、产业链上下游协同，构建起开放包容的创新共同体。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4826000" y="5270500"/>
            <a:ext cx="6604000" cy="952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16500" y="55372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588000" y="5359400"/>
            <a:ext cx="577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03 布局 · 生态构建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借鉴三分天下的格局视野，车谷以整车为龙头，横向拓展新能源赛道，纵向延伸产业链条，打造“芯屏端网”一体化的产业生态闭环。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255000" y="-1270000"/>
            <a:ext cx="5080000" cy="5080000"/>
          </a:xfrm>
          <a:prstGeom prst="ellipse">
            <a:avLst/>
          </a:prstGeom>
          <a:solidFill>
            <a:srgbClr val="A16207">
              <a:alpha val="4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270000" y="4445000"/>
            <a:ext cx="3810000" cy="3810000"/>
          </a:xfrm>
          <a:prstGeom prst="ellipse">
            <a:avLst/>
          </a:prstGeom>
          <a:solidFill>
            <a:srgbClr val="A16207">
              <a:alpha val="4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从“草船借箭”到“技术突破”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714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三国智慧：顺势而为的创新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62000" y="2286000"/>
            <a:ext cx="2794000" cy="2794000"/>
          </a:xfrm>
          <a:prstGeom prst="rect">
            <a:avLst/>
          </a:prstGeom>
          <a:noFill/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762000" y="5270500"/>
            <a:ext cx="406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草船借箭的精髓，在于对现有资源的极致重组。借大雾为屏障，借曹军之疑为推力，以最小成本获取关键资源。这不仅是军事奇谋，更是一种打破常规、借力打力的非对称创新思维，为当代技术突破提供了千年的智慧范本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953000" y="1714500"/>
            <a:ext cx="647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车谷实践：技术驱动的破局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953000" y="2286000"/>
            <a:ext cx="6477000" cy="1460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07000" y="2540000"/>
            <a:ext cx="457200" cy="4572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842000" y="2413000"/>
            <a:ext cx="5461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自动驾驶：重构出行生态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利用5G、AI与大数据的“天时地利”，打破传统驾驶的物理边界。通过技术融合创造出“随需而至”的全新出行服务模式，实现从“单一交通工具”到“智能移动空间”的价值跃迁，让交通资源得到最优配置。</a:t>
            </a:r>
            <a:endParaRPr lang="en-US" sz="13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953000" y="4000500"/>
            <a:ext cx="6477000" cy="22860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9504" r="9504"/>
          <a:stretch>
            <a:fillRect/>
          </a:stretch>
        </p:blipFill>
        <p:spPr>
          <a:xfrm>
            <a:off x="5207000" y="4254500"/>
            <a:ext cx="2032000" cy="1651000"/>
          </a:xfrm>
          <a:prstGeom prst="rect">
            <a:avLst/>
          </a:prstGeom>
          <a:noFill/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</p:pic>
      <p:sp>
        <p:nvSpPr>
          <p:cNvPr id="14" name="AutoShape 14"/>
          <p:cNvSpPr/>
          <p:nvPr/>
        </p:nvSpPr>
        <p:spPr>
          <a:xfrm>
            <a:off x="7429500" y="4254500"/>
            <a:ext cx="3937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固态电池：能源技术的跨越式突破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如同“借箭而非造箭”的智慧，固态电池通过创新材料体系重构能源存储逻辑，突破了传统锂电池的性能瓶颈。在能量密度、安全性与快充效率上实现质的飞跃，为新能源产业的规模化发展提供了关键的“核心动力支撑”。</a:t>
            </a:r>
            <a:endParaRPr lang="en-US" sz="13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890000" y="-1270000"/>
            <a:ext cx="5080000" cy="5080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270000" y="4445000"/>
            <a:ext cx="3810000" cy="3810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从“孙刘联盟”到“产业生态”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5207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三国智慧 · 战略共赢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rcRect l="31" r="31"/>
          <a:stretch>
            <a:fillRect/>
          </a:stretch>
        </p:blipFill>
        <p:spPr>
          <a:xfrm>
            <a:off x="762000" y="2286000"/>
            <a:ext cx="3048000" cy="2222500"/>
          </a:xfrm>
          <a:prstGeom prst="rect">
            <a:avLst/>
          </a:prstGeom>
          <a:noFill/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762000" y="4699000"/>
            <a:ext cx="5207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赤壁之战的胜利，是“弱强联合”的经典范本。面对共同挑战，孙刘两家摒弃前嫌，以战略互信形成合力，最终改写战局。这种“共生而非零和”的古老智慧，穿越千年，为现代产业生态的构建提供了深刻的历史注脚——唯有协同，方能破局。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5390177">
            <a:off x="3873500" y="3994159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16207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6223000" y="1651000"/>
            <a:ext cx="546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车谷实践 · 生态共荣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964" r="1964"/>
          <a:stretch>
            <a:fillRect/>
          </a:stretch>
        </p:blipFill>
        <p:spPr>
          <a:xfrm>
            <a:off x="6223000" y="2286000"/>
            <a:ext cx="3048000" cy="2222500"/>
          </a:xfrm>
          <a:prstGeom prst="rect">
            <a:avLst/>
          </a:prstGeom>
          <a:noFill/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6223000" y="4699000"/>
            <a:ext cx="1727200" cy="1714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5400" y="4851400"/>
            <a:ext cx="279400" cy="279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6705600" y="4851400"/>
            <a:ext cx="1219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智汇产学研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375400" y="5270500"/>
            <a:ext cx="14478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携手华科、武理工共建研究院，打通人才与产业需求的壁垒，为产业升级注入源源不断的智力支持。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77200" y="4699000"/>
            <a:ext cx="1727200" cy="1714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9600" y="4851400"/>
            <a:ext cx="279400" cy="279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559800" y="4851400"/>
            <a:ext cx="1219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链动上下游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29600" y="5270500"/>
            <a:ext cx="14478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整车龙头带动数百家零部件企业高效协同，构建起安全可控、响应迅捷的现代化供应链体系。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931400" y="4699000"/>
            <a:ext cx="1727200" cy="1714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83800" y="4851400"/>
            <a:ext cx="279400" cy="2794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10414000" y="4851400"/>
            <a:ext cx="1219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全球同频振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083800" y="5270500"/>
            <a:ext cx="14478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集聚35家外资研发中心，与法雷奥、康明斯等巨头共创，实现“车谷研发、全球应用”。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3175000" cy="3175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从“军山军事圈”到“八大园中园”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62000" y="1778000"/>
            <a:ext cx="2794000" cy="2794000"/>
          </a:xfrm>
          <a:prstGeom prst="roundRect">
            <a:avLst>
              <a:gd name="adj" fmla="val 5454"/>
            </a:avLst>
          </a:prstGeom>
          <a:noFill/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3746500" y="1778000"/>
            <a:ext cx="2349500" cy="279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古之谋：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20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军山的系统布局</a:t>
            </a:r>
            <a:endParaRPr lang="en-US" sz="1100"/>
          </a:p>
          <a:p>
            <a:pPr marL="0" indent="0" algn="l">
              <a:lnSpc>
                <a:spcPct val="125000"/>
              </a:lnSpc>
              <a:spcBef>
                <a:spcPts val="1500"/>
              </a:spcBef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诸葛亮于军山构建“军事圈”，统筹山川形胜，以全局视野谋定而后动。这一古老的系统思维，为后世战略规划与产业布局留下了深刻的智慧启迪。</a:t>
            </a:r>
            <a:endParaRPr lang="en-US" sz="14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" y="49530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952500" y="5143500"/>
            <a:ext cx="495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“不谋全局者，不足谋一域。”古人以山川为棋盘的宏大格局，在今天的车谷，演变为以产业为棋子的现代布局艺术。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5389889">
            <a:off x="3937000" y="39941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t="2667" b="2667"/>
          <a:stretch>
            <a:fillRect/>
          </a:stretch>
        </p:blipFill>
        <p:spPr>
          <a:xfrm>
            <a:off x="6286500" y="1778000"/>
            <a:ext cx="5270500" cy="2794000"/>
          </a:xfrm>
          <a:prstGeom prst="roundRect">
            <a:avLst>
              <a:gd name="adj" fmla="val 5454"/>
            </a:avLst>
          </a:prstGeom>
          <a:noFill/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6286500" y="4953000"/>
            <a:ext cx="2565400" cy="1206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1600" y="5143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6832600" y="5143500"/>
            <a:ext cx="1968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八大特色园中园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51600" y="5562600"/>
            <a:ext cx="228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布局智能汽车、氢能及低空经济等前沿赛道，打造高标准专业化产业承载地。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991600" y="4953000"/>
            <a:ext cx="2565400" cy="1206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56700" y="51435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9537700" y="5143500"/>
            <a:ext cx="1968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产业集群新生态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156700" y="5562600"/>
            <a:ext cx="228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集聚上下游资源，形成“协同创新、资源共享”的闭环，构筑区域发展核心竞争力。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524000" y="-1397000"/>
            <a:ext cx="4064000" cy="4064000"/>
          </a:xfrm>
          <a:prstGeom prst="ellipse">
            <a:avLst/>
          </a:prstGeom>
          <a:solidFill>
            <a:srgbClr val="A16207">
              <a:alpha val="7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9271000" y="4191000"/>
            <a:ext cx="4826000" cy="4826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1016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A16207">
                    <a:alpha val="6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第四章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1905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传承：从历史中汲取育人力量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98500" y="36830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A16207">
              <a:alpha val="6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9624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87500" y="3962400"/>
            <a:ext cx="4127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4B320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历史为鉴 · 厚植文化根基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4572000"/>
            <a:ext cx="4635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溯源三国风云与军山文脉，挖掘历史深处的智慧结晶。让学生在史海中明辨兴衰、洞察格局，将传统文化的精神内核转化为立身行事的准则，筑牢成长的精神根基。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36830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4B5563">
              <a:alpha val="6000"/>
            </a:srgbClr>
          </a:solidFill>
          <a:ln w="12700" cap="flat" cmpd="sng">
            <a:solidFill>
              <a:srgbClr val="4B5563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0500" y="3962400"/>
            <a:ext cx="457200" cy="4572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7112000" y="3962400"/>
            <a:ext cx="4127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4B320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守正创新 · 赋能时代新人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540500" y="4572000"/>
            <a:ext cx="4635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融合车谷智造的创新基因，将历史智慧与现代科技相融共生。引导学生以创新思维突破常规，在实践中探索未知，把文化传承转化为面向未来的核心竞争力，培育兼具底蕴与视野的时代新人。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98500" y="6032500"/>
            <a:ext cx="1079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A16207">
                    <a:alpha val="74902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让历史走出故纸堆，让文化成为鲜活的力量，在传承与创新中涵养家国情怀 ——</a:t>
            </a:r>
            <a:endParaRPr lang="en-US"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在地教学：让历史文化“活”在课堂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 t="221" b="221"/>
          <a:stretch>
            <a:fillRect/>
          </a:stretch>
        </p:blipFill>
        <p:spPr>
          <a:xfrm>
            <a:off x="762000" y="1905000"/>
            <a:ext cx="4318000" cy="3238500"/>
          </a:xfrm>
          <a:prstGeom prst="rect">
            <a:avLst/>
          </a:prstGeom>
          <a:noFill/>
          <a:ln w="25400" cap="flat" cmpd="sng">
            <a:solidFill>
              <a:srgbClr val="A16207">
                <a:alpha val="30000"/>
              </a:srgbClr>
            </a:solidFill>
            <a:prstDash val="solid"/>
            <a:round/>
          </a:ln>
          <a:effectLst>
            <a:outerShdw blurRad="152400" dist="50800" dir="2700000" algn="tl" rotWithShape="0">
              <a:srgbClr val="000000">
                <a:alpha val="8000"/>
              </a:srgbClr>
            </a:outerShdw>
          </a:effectLst>
        </p:spPr>
      </p:pic>
      <p:sp>
        <p:nvSpPr>
          <p:cNvPr id="6" name="AutoShape 6"/>
          <p:cNvSpPr/>
          <p:nvPr/>
        </p:nvSpPr>
        <p:spPr>
          <a:xfrm>
            <a:off x="762000" y="5397500"/>
            <a:ext cx="431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400" b="0" i="1" u="none" strike="noStrike">
                <a:solidFill>
                  <a:srgbClr val="78716C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“纸上得来终觉浅，绝知此事要躬行。”</a:t>
            </a:r>
            <a:br>
              <a:rPr lang="en-US" sz="1400" b="0" i="1" u="none" strike="noStrike">
                <a:solidFill>
                  <a:srgbClr val="78716C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400" b="0" i="1" u="none" strike="noStrike">
                <a:solidFill>
                  <a:srgbClr val="78716C"/>
                </a:solidFill>
                <a:latin typeface="Noto Serif SC"/>
                <a:ea typeface="Noto Serif SC"/>
                <a:cs typeface="Noto Serif SC"/>
                <a:sym typeface="Noto Serif SC"/>
              </a:rPr>
              <a:t>研学不止于行走，更是一场跨越时空的历史对话。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461000" y="1905000"/>
            <a:ext cx="596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/ 教学理念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461000" y="2413000"/>
            <a:ext cx="596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打破传统课堂的围墙，将军山三国文化的深厚底蕴与车谷的现代产业创新深度融合。以“行走的课堂”为载体，让学生在真实的历史场景与发展现场中，实现从“听史”到“悟史”的认知升华，建立历史与现实的鲜活联结。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7314">
            <a:off x="5461007" y="3549650"/>
            <a:ext cx="596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A16207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5461000" y="3746500"/>
            <a:ext cx="5969000" cy="863600"/>
          </a:xfrm>
          <a:prstGeom prst="roundRect">
            <a:avLst>
              <a:gd name="adj" fmla="val 0"/>
            </a:avLst>
          </a:prstGeom>
          <a:solidFill>
            <a:srgbClr val="A16207">
              <a:alpha val="7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1500" y="40005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159500" y="3835400"/>
            <a:ext cx="520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溯源知新 · 夯实文化根基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深挖军山古战场的历史脉络，梳理车谷从工业基地到科创高地的转型之路，构建兼具历史纵深与时代视野的知识体系。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461000" y="4673600"/>
            <a:ext cx="5969000" cy="863600"/>
          </a:xfrm>
          <a:prstGeom prst="roundRect">
            <a:avLst>
              <a:gd name="adj" fmla="val 0"/>
            </a:avLst>
          </a:prstGeom>
          <a:solidFill>
            <a:srgbClr val="A16207">
              <a:alpha val="7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1500" y="49276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6159500" y="4762500"/>
            <a:ext cx="520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思辨求索 · 锻造创新思维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透过历史表象洞察发展规律，结合车谷创新案例，培养史料实证能力与批判性思维，从历史智慧中汲取解决现实问题的灵感。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461000" y="5600700"/>
            <a:ext cx="5969000" cy="863600"/>
          </a:xfrm>
          <a:prstGeom prst="roundRect">
            <a:avLst>
              <a:gd name="adj" fmla="val 0"/>
            </a:avLst>
          </a:prstGeom>
          <a:solidFill>
            <a:srgbClr val="A16207">
              <a:alpha val="7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51500" y="58547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159500" y="5689600"/>
            <a:ext cx="520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家国共情 · 厚植乡土情怀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在乡土文化的浸润中增强文化认同感与自豪感，树立守护文化根脉的责任意识，将个人成长融入地方发展与国家未来。</a:t>
            </a:r>
            <a:endParaRPr lang="en-US" sz="1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A16207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16207"/>
                </a:solidFill>
                <a:latin typeface="Noto Serif SC"/>
                <a:ea typeface="Noto Serif SC"/>
                <a:cs typeface="Noto Serif SC"/>
                <a:sym typeface="Noto Serif SC"/>
              </a:rPr>
              <a:t>知行合一：我们的教学实践与展望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 l="73" r="73"/>
          <a:stretch>
            <a:fillRect/>
          </a:stretch>
        </p:blipFill>
        <p:spPr>
          <a:xfrm>
            <a:off x="762000" y="1651000"/>
            <a:ext cx="4318000" cy="28829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A16207">
                <a:alpha val="12000"/>
              </a:srgbClr>
            </a:outerShdw>
          </a:effectLst>
        </p:spPr>
      </p:pic>
      <p:sp>
        <p:nvSpPr>
          <p:cNvPr id="6" name="AutoShape 6"/>
          <p:cNvSpPr/>
          <p:nvPr/>
        </p:nvSpPr>
        <p:spPr>
          <a:xfrm>
            <a:off x="5588000" y="1651000"/>
            <a:ext cx="6096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78500" y="18415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6286500" y="1752600"/>
            <a:ext cx="5270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研学实践 · 行走中的跨界对话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探访诸葛城、大军山等历史遗迹，深入车谷汽车工厂与科技馆。在实地探访中触摸历史肌理，感受现代工业硬核力量，实现人文底蕴与科技素养的深度交融。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5588000" y="2857500"/>
            <a:ext cx="6096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8500" y="3048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286500" y="2959100"/>
            <a:ext cx="5270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课题研究 · 古今智慧的深度碰撞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围绕“三国智慧与现代管理”“车谷产业发展史”等课题探究。引导学生以史为鉴，用历史思维剖析当下产业发展与城市治理难题，培养批判性与创新性思维。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5588000" y="4064000"/>
            <a:ext cx="6096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A1620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78500" y="4254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6286500" y="4165600"/>
            <a:ext cx="5270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项目式学习 · 城市未来的创想设计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化身“城市规划师”，为军山片区设计融合历史文化与现代产业的发展蓝图。在沉浸式实践中将知识转化为解决问题的能力，激发学生建设家乡的责任感与创造力。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762000" y="52705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A16207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952500" y="5461000"/>
            <a:ext cx="50800" cy="762000"/>
          </a:xfrm>
          <a:prstGeom prst="roundRect">
            <a:avLst>
              <a:gd name="adj" fmla="val 0"/>
            </a:avLst>
          </a:prstGeom>
          <a:solidFill>
            <a:srgbClr val="A1620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1206500" y="5397500"/>
            <a:ext cx="1003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A1620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愿景展望：打造区域教育新名片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—— 构建“历史+产业”双向赋能的特色教学体系，联动政企校多方资源，打破课堂边界。让本土文化与产业资源成为滋养学生成长的沃土，培育兼具人文底蕴、科学素养与实践能力的新时代青年，让这一教学模式成为彰显区域特色的教育品牌。</a:t>
            </a:r>
            <a:endParaRPr lang="en-US" sz="11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cap="flat" cmpd="sng">
            <a:solidFill>
              <a:srgbClr val="0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6035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erif SC"/>
                <a:ea typeface="Noto Serif SC"/>
                <a:cs typeface="Noto Serif SC"/>
                <a:sym typeface="Noto Serif SC"/>
              </a:rPr>
              <a:t>谢谢聆听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207000" y="4445000"/>
            <a:ext cx="1778000" cy="38100"/>
          </a:xfrm>
          <a:prstGeom prst="roundRect">
            <a:avLst>
              <a:gd name="adj" fmla="val 0"/>
            </a:avLst>
          </a:prstGeom>
          <a:solidFill>
            <a:srgbClr val="A16207">
              <a:alpha val="100000"/>
            </a:srgbClr>
          </a:solidFill>
          <a:ln cap="flat" cmpd="sng">
            <a:solidFill>
              <a:srgbClr val="88500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0" y="50165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0" i="0" u="none" strike="noStrike" spc="600">
                <a:solidFill>
                  <a:srgbClr val="FFFFFF">
                    <a:alpha val="74902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承古韵之风 · 启智造新章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6506</Words>
  <Application>WPS 演示</Application>
  <PresentationFormat/>
  <Paragraphs>343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Arial</vt:lpstr>
      <vt:lpstr>宋体</vt:lpstr>
      <vt:lpstr>Wingdings</vt:lpstr>
      <vt:lpstr>Arial</vt:lpstr>
      <vt:lpstr>Noto Serif SC</vt:lpstr>
      <vt:lpstr>Segoe Print</vt:lpstr>
      <vt:lpstr>Noto Sans SC</vt:lpstr>
      <vt:lpstr>微软雅黑</vt:lpstr>
      <vt:lpstr>Arial Unicode MS</vt:lpstr>
      <vt:lpstr>Kaiti SC</vt:lpstr>
      <vt:lpstr>Office 主题​​</vt:lpstr>
      <vt:lpstr>默认主题</vt:lpstr>
      <vt:lpstr>2_默认主题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六悦教育魏老师139 8624 2539</cp:lastModifiedBy>
  <cp:revision>3</cp:revision>
  <dcterms:created xsi:type="dcterms:W3CDTF">2026-07-03T07:32:00Z</dcterms:created>
  <dcterms:modified xsi:type="dcterms:W3CDTF">2026-07-08T10:00:50Z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{"Label":"1","ContentProducer":"001191110102MACQD9K64010000","ProduceID":"7657768326263753703","ReservedCode1":"","ContentPropagator":"","PropagateID":"","ReservedCode2":""}</vt:lpwstr>
  </property>
  <property fmtid="{D5CDD505-2E9C-101B-9397-08002B2CF9AE}" pid="3" name="KSOProductBuildVer">
    <vt:lpwstr>2052-12.1.0.23542</vt:lpwstr>
  </property>
  <property fmtid="{D5CDD505-2E9C-101B-9397-08002B2CF9AE}" pid="4" name="ICV">
    <vt:lpwstr>C78F32E6B2824EFB81DF18190A99C6F8_12</vt:lpwstr>
  </property>
</Properties>
</file>