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8.svg" ContentType="image/svg+xml"/>
  <Override PartName="/ppt/media/image40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  <p:sldMasterId id="2147483664" r:id="rId5"/>
  </p:sldMasterIdLst>
  <p:notesMasterIdLst>
    <p:notesMasterId r:id="rId7"/>
  </p:notesMasterIdLst>
  <p:sldIdLst>
    <p:sldId id="256" r:id="rId6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9" r:id="rId18"/>
    <p:sldId id="267" r:id="rId19"/>
    <p:sldId id="270" r:id="rId20"/>
    <p:sldId id="268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将带大家走进一个光影交织的奇妙世界——皮影戏。它被誉为“电影的鼻祖”，是一门集绘画、雕刻、音乐、说唱于一体的古老民间艺术。一盏灯，一张布，便能演绎出数千年的悲欢离合。让我们一同揭开这门千年艺术的神秘面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五个部分。首先，我们将追溯皮影戏的起源与发展历程；其次，深入了解其精湛的制作工艺与独特的表演艺术；接着，我们将欣赏各地流派的纷呈特色；然后，探讨其文化价值与当前面临的挑战；最后，我们将展望皮影戏在文旅融合背景下的未来发展路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皮影戏的起源充满了浪漫色彩。流传最广的传说是关于西汉汉武帝和李夫人的故事。相传，方士李少翁为解汉武帝的相思之苦，用棉帛剪出李夫人的影像，在灯影下舞动，宛如真人。另一则传说则源于民间，描绘了妃子用桐叶剪影逗乐太子的场景。这些故事共同指向了皮影戏源于“弄影”游戏的本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皮影戏的发展经历了漫长的历程。到了宋代，它已经非常成熟和流行，在繁华的都市娱乐场所中占据了一席之地。而到了元明清时期，皮影戏迎来了鼎盛。它不仅在民间普及，甚至传播到了海外。特别是在清代，其艺术水平达到顶峰，并与各地文化融合，形成了我们今天所见的多样流派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皮影戏的魅力，离不开背后繁复精湛的手工技艺。一个小小的皮影，要经历选皮、制皮、画稿、镂刻、敷彩、熨平、缀结等八大核心步骤。其中，镂刻是最关键的环节，艺人们运刀如飞，在薄薄的皮料上雕刻出千变万化的图案。正是这千锤百炼的匠心，才造就了皮影戏的艺术生命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果说制作工艺是皮影的骨架，那么表演艺术就是赋予它灵魂的血液。在三尺见方的影窗后，艺人们一手操纵着影偶，一手还要兼顾演唱和道白，他们的指尖仿佛在跳着芭蕾。这种集操纵、演唱、表演于一体的艺术形式，对艺人的要求极高，也正是皮影戏魅力的核心所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随着皮影戏的传播，它在全国各地落地生根，吸收了当地的文化养分，形成了各具特色的流派。比如，陕西皮影造型丰满，气势恢宏；唐山皮影则古朴夸张，唱腔独特；四川皮影俊美精巧，深受川剧影响；而海宁皮影则以重彩绘、少雕镂为特点，充满江南水乡的韵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可以通过这些图片直观地感受到不同流派的艺术风格。左边是陕西皮影，大家看它的雕工和色彩都非常华丽。中间是唐山皮影，造型非常古朴。右边是四川皮影，人物形象俊美。最下方是海宁皮影，它的彩绘风格非常鲜明。每一个流派都展现了独特的地域文化和审美情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皮影戏不仅是一门艺术，更是承载着中华文化的活化石。它融合了多种艺术形式，传播着传统故事和价值观。然而，在现代社会，这门古老的艺术正面临着严峻的挑战。传承人老龄化、内容陈旧、传播渠道单一等问题，都让它的生存空间受到挤压。如何让这颗文化瑰宝焕发新生，是我们必须思考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数据是最直观的证明。一项最新的调查显示，传承人年龄严重老化，而年轻人参与度极低。更令人担忧的是，超过六成的观众觉得传统皮影戏“无聊”，这说明我们的内容亟待创新。同时，超过三分之一的人不知道去哪里看，这暴露了我们在传播渠道上的短板。这些数据警示我们，传承工作刻不容缓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挑战与机遇并存。文旅融合为皮影戏的复兴打开了一扇新的大门。未来的方向是从单纯的“看”，转变为深度的“玩”。我们可以像云梦皮影艺术馆一样，打造集展览、表演、体验于一体的非遗场馆。同时，我们还可以大胆创新，将皮影戏与剧本杀、儿童剧等现代娱乐形式结合，让古老艺术焕发新的生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挑战与机遇并存。文旅融合为皮影戏的复兴打开了一扇新的大门。未来的方向是从单纯的“看”，转变为深度的“玩”。我们可以像云梦皮影艺术馆一样，打造集展览、表演、体验于一体的非遗场馆。同时，我们还可以大胆创新，将皮影戏与剧本杀、儿童剧等现代娱乐形式结合，让古老艺术焕发新的生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线下体验，文创产品也是连接传统与现代的重要桥梁。我们可以将皮影的经典形象和纹样，应用到钥匙扣、书签、手机壳等日常用品上。像这款儿童皮影戏剧套装，就非常受欢迎。通过这些文创产品，我们可以让皮影艺术走出剧场，走进人们的日常生活，让更多人了解并喜爱这门艺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线下体验，文创产品也是连接传统与现代的重要桥梁。我们可以将皮影的经典形象和纹样，应用到钥匙扣、书签、手机壳等日常用品上。像这款儿童皮影戏剧套装，就非常受欢迎。通过这些文创产品，我们可以让皮影艺术走出剧场，走进人们的日常生活，让更多人了解并喜爱这门艺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皮影戏的故事，如同这幕布后的光影，在历史长河中流转千年。它不仅是艺术，更是我们民族的文化记忆。希望通过今天的分享，能让更多人爱上这门古老而迷人的艺术。让我们共同努力，让这光影艺术，永续流传。我的分享到此结束，感谢大家的观看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svg"/><Relationship Id="rId8" Type="http://schemas.openxmlformats.org/officeDocument/2006/relationships/image" Target="../media/image19.png"/><Relationship Id="rId7" Type="http://schemas.openxmlformats.org/officeDocument/2006/relationships/image" Target="../media/image18.svg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12.xml"/><Relationship Id="rId14" Type="http://schemas.openxmlformats.org/officeDocument/2006/relationships/image" Target="../media/image35.svg"/><Relationship Id="rId13" Type="http://schemas.openxmlformats.org/officeDocument/2006/relationships/image" Target="../media/image34.png"/><Relationship Id="rId12" Type="http://schemas.openxmlformats.org/officeDocument/2006/relationships/image" Target="../media/image33.svg"/><Relationship Id="rId11" Type="http://schemas.openxmlformats.org/officeDocument/2006/relationships/image" Target="../media/image32.png"/><Relationship Id="rId10" Type="http://schemas.openxmlformats.org/officeDocument/2006/relationships/image" Target="../media/image31.sv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0.svg"/><Relationship Id="rId7" Type="http://schemas.openxmlformats.org/officeDocument/2006/relationships/image" Target="../media/image39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8.svg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3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svg"/><Relationship Id="rId7" Type="http://schemas.openxmlformats.org/officeDocument/2006/relationships/image" Target="../media/image49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2.sv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53.png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1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2286000"/>
            <a:ext cx="1016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皮影戏：光影中的千年艺术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42545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EEE0C0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一盏灯，一张布，数千年的故事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56515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5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</a:t>
            </a:r>
            <a:r>
              <a:rPr lang="zh-CN" altLang="en-US" sz="1600" b="0" i="0" u="none" strike="noStrike">
                <a:solidFill>
                  <a:srgbClr val="FFFFFF">
                    <a:alpha val="5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武汉市城铁技工学校</a:t>
            </a:r>
            <a:r>
              <a:rPr lang="en-US" altLang="zh-CN" sz="1600" b="0" i="0" u="none" strike="noStrike">
                <a:solidFill>
                  <a:srgbClr val="FFFFFF">
                    <a:alpha val="5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zh-CN" altLang="en-US" sz="1600" b="0" i="0" u="none" strike="noStrike">
                <a:solidFill>
                  <a:srgbClr val="FFFFFF">
                    <a:alpha val="5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杨芷妍</a:t>
            </a:r>
            <a:r>
              <a:rPr lang="en-US" sz="1600" b="0" i="0" u="none" strike="noStrike">
                <a:solidFill>
                  <a:srgbClr val="FFFFFF">
                    <a:alpha val="5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65200" y="19812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65200" y="2603500"/>
            <a:ext cx="2971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2E05"/>
                </a:solidFill>
                <a:latin typeface="Noto Serif SC"/>
                <a:ea typeface="Noto Serif SC"/>
                <a:cs typeface="Noto Serif SC"/>
                <a:sym typeface="Noto Serif SC"/>
              </a:rPr>
              <a:t>溯源流光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65200" y="3073400"/>
            <a:ext cx="2971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erif SC"/>
                <a:ea typeface="Noto Serif SC"/>
                <a:cs typeface="Noto Serif SC"/>
                <a:sym typeface="Noto Serif SC"/>
              </a:rPr>
              <a:t>探寻皮影戏从两汉雏形到明清鼎盛的千年流变，追溯这门光影艺术的历史脉络与起源故事。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1778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610100" y="19812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10100" y="2603500"/>
            <a:ext cx="2971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2E05"/>
                </a:solidFill>
                <a:latin typeface="Noto Serif SC"/>
                <a:ea typeface="Noto Serif SC"/>
                <a:cs typeface="Noto Serif SC"/>
                <a:sym typeface="Noto Serif SC"/>
              </a:rPr>
              <a:t>匠心独运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10100" y="3073400"/>
            <a:ext cx="2971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erif SC"/>
                <a:ea typeface="Noto Serif SC"/>
                <a:cs typeface="Noto Serif SC"/>
                <a:sym typeface="Noto Serif SC"/>
              </a:rPr>
              <a:t>解析“绘、刻、染、缀”的古法制作工艺，领略艺人们以刀代笔的精湛技艺与舞台上的操纵美学。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1778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255000" y="19812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55000" y="2603500"/>
            <a:ext cx="2971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2E05"/>
                </a:solidFill>
                <a:latin typeface="Noto Serif SC"/>
                <a:ea typeface="Noto Serif SC"/>
                <a:cs typeface="Noto Serif SC"/>
                <a:sym typeface="Noto Serif SC"/>
              </a:rPr>
              <a:t>流派纷呈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55000" y="3073400"/>
            <a:ext cx="2971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erif SC"/>
                <a:ea typeface="Noto Serif SC"/>
                <a:cs typeface="Noto Serif SC"/>
                <a:sym typeface="Noto Serif SC"/>
              </a:rPr>
              <a:t>遍览陕西、河北、四川等地域流派的独特风貌，感受不同水土孕育出的唱腔韵味与造型差异。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91000"/>
            <a:ext cx="5334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965200" y="43942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65200" y="4953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2E05"/>
                </a:solidFill>
                <a:latin typeface="Noto Serif SC"/>
                <a:ea typeface="Noto Serif SC"/>
                <a:cs typeface="Noto Serif SC"/>
                <a:sym typeface="Noto Serif SC"/>
              </a:rPr>
              <a:t>文化瑰宝与时代挑战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65200" y="5397500"/>
            <a:ext cx="49276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erif SC"/>
                <a:ea typeface="Noto Serif SC"/>
                <a:cs typeface="Noto Serif SC"/>
                <a:sym typeface="Noto Serif SC"/>
              </a:rPr>
              <a:t>剖析皮影戏承载的民俗文化与艺术价值，同时直面当代传承中受众断层、技艺失传的现实困境与生存挑战。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23000" y="4191000"/>
            <a:ext cx="5334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426200" y="43942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05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426200" y="4953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2E05"/>
                </a:solidFill>
                <a:latin typeface="Noto Serif SC"/>
                <a:ea typeface="Noto Serif SC"/>
                <a:cs typeface="Noto Serif SC"/>
                <a:sym typeface="Noto Serif SC"/>
              </a:rPr>
              <a:t>文旅融合新篇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26200" y="5397500"/>
            <a:ext cx="49276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erif SC"/>
                <a:ea typeface="Noto Serif SC"/>
                <a:cs typeface="Noto Serif SC"/>
                <a:sym typeface="Noto Serif SC"/>
              </a:rPr>
              <a:t>探索皮影戏与旅游、文创、数字科技的跨界融合，展望传统非遗在现代文旅场景中的活化利用与创新发展路径。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溯源流光：皮影戏的起源传说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87500"/>
            <a:ext cx="5270500" cy="3429000"/>
          </a:xfrm>
          <a:prstGeom prst="roundRect">
            <a:avLst>
              <a:gd name="adj" fmla="val 0"/>
            </a:avLst>
          </a:prstGeom>
          <a:solidFill>
            <a:srgbClr val="FDFAF5">
              <a:alpha val="7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16000" y="1841500"/>
            <a:ext cx="1905000" cy="1905000"/>
          </a:xfrm>
          <a:prstGeom prst="rect">
            <a:avLst/>
          </a:prstGeom>
          <a:noFill/>
          <a:ln w="25400" cap="flat" cmpd="sng">
            <a:solidFill>
              <a:srgbClr val="A16207">
                <a:alpha val="4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3048000" y="1841500"/>
            <a:ext cx="28575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壹 · 武帝怀思，设帐弄影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400" b="0" i="0" u="none" strike="noStrike">
                <a:solidFill>
                  <a:srgbClr val="3D2E21"/>
                </a:solidFill>
                <a:latin typeface="Noto Serif SC"/>
                <a:ea typeface="Noto Serif SC"/>
                <a:cs typeface="Noto Serif SC"/>
                <a:sym typeface="Noto Serif SC"/>
              </a:rPr>
              <a:t>据东晋《拾遗记》所载，方士李少翁为解汉武帝对李夫人的相思之苦，以棉帛裁作夫人影像，于灯影下舞动如真，投影于帐幕之上。这便是“设帐弄影”的雏形，被后世视作皮影戏艺术的滥觞，将帝王的深情化作光影的千古绝唱。</a:t>
            </a:r>
            <a:endParaRPr lang="en-US" sz="1400" b="0" i="0" u="none" strike="noStrike">
              <a:solidFill>
                <a:srgbClr val="3D2E21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159500" y="1587500"/>
            <a:ext cx="5270500" cy="3429000"/>
          </a:xfrm>
          <a:prstGeom prst="roundRect">
            <a:avLst>
              <a:gd name="adj" fmla="val 0"/>
            </a:avLst>
          </a:prstGeom>
          <a:solidFill>
            <a:srgbClr val="FDFAF5">
              <a:alpha val="7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2392" b="12392"/>
          <a:stretch>
            <a:fillRect/>
          </a:stretch>
        </p:blipFill>
        <p:spPr>
          <a:xfrm>
            <a:off x="6413500" y="1841500"/>
            <a:ext cx="1905000" cy="1905000"/>
          </a:xfrm>
          <a:prstGeom prst="rect">
            <a:avLst/>
          </a:prstGeom>
          <a:noFill/>
          <a:ln w="25400" cap="flat" cmpd="sng">
            <a:solidFill>
              <a:srgbClr val="A16207">
                <a:alpha val="40000"/>
              </a:srgbClr>
            </a:solidFill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8445500" y="1841500"/>
            <a:ext cx="28575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贰 · 桐叶剪形，窗纱映戏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400" b="0" i="0" u="none" strike="noStrike">
                <a:solidFill>
                  <a:srgbClr val="3D2E21"/>
                </a:solidFill>
                <a:latin typeface="Noto Serif SC"/>
                <a:ea typeface="Noto Serif SC"/>
                <a:cs typeface="Noto Serif SC"/>
                <a:sym typeface="Noto Serif SC"/>
              </a:rPr>
              <a:t>民间流传汉妃抱子于窗前，巧剪桐叶为人形，借日光将灵动的影子投射于窗纱之上，以此逗乐年幼的太子。民谣“汉妃抱子窗前耍，巧剪桐叶照窗纱”生动描绘了这一画面，印证了皮影戏源于古老“弄影”游戏的质朴初心。</a:t>
            </a:r>
            <a:endParaRPr lang="en-US" sz="1400" b="0" i="0" u="none" strike="noStrike">
              <a:solidFill>
                <a:srgbClr val="3D2E21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5270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16000" y="54356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  <a:t>史海钩沉：</a:t>
            </a:r>
            <a:r>
              <a:rPr lang="en-US" sz="1500" b="0" i="0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  <a:t>这些传说虽无确凿正史佐证，却共同勾勒出皮影戏“以影为戏，以形传神”的艺术内核。从宫廷的相思慰藉到民间的稚子之乐，光影的流转串联起千年的文化记忆，让这门古老的民间艺术在岁月长河中熠熠生辉。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溯源流光：皮影戏的发展历程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DF8F2">
              <a:alpha val="75000"/>
            </a:srgbClr>
          </a:solidFill>
          <a:ln w="12700" cap="flat" cmpd="sng">
            <a:solidFill>
              <a:srgbClr val="A1620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159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宋代 · 市井笙歌，艺臻成熟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291">
            <a:off x="1016009" y="2724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1016000" y="2921000"/>
            <a:ext cx="4699000" cy="234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443014"/>
                </a:solidFill>
                <a:latin typeface="Noto Serif SC"/>
                <a:ea typeface="Noto Serif SC"/>
                <a:cs typeface="Noto Serif SC"/>
                <a:sym typeface="Noto Serif SC"/>
              </a:rPr>
              <a:t>皮影戏至宋代已臻成熟，成为汴京“瓦舍勾栏”中不可或缺的市井艺术。其制作材质从素纸演进为羊皮，雕镂工艺愈发细腻传神，人物造型栩栩如生。南宋时期，皮影戏更登堂入室，进入宫廷成为皇室贵胄的赏玩雅乐，完成了从民间俗艺到宫廷雅趣的华丽跨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905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DF8F2">
              <a:alpha val="75000"/>
            </a:srgbClr>
          </a:solidFill>
          <a:ln w="12700" cap="flat" cmpd="sng">
            <a:solidFill>
              <a:srgbClr val="A1620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2159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元明清 · 四海流布，流派纷呈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291">
            <a:off x="6477009" y="2724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6477000" y="2921000"/>
            <a:ext cx="4699000" cy="234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443014"/>
                </a:solidFill>
                <a:latin typeface="Noto Serif SC"/>
                <a:ea typeface="Noto Serif SC"/>
                <a:cs typeface="Noto Serif SC"/>
                <a:sym typeface="Noto Serif SC"/>
              </a:rPr>
              <a:t>元代，皮影戏随蒙古铁骑西征，开启了跨国传播之路，成为中外文化交流的独特载体。明清两代步入鼎盛，明代遍行民间乡野，清代则技艺登峰造极，雕工与唱腔皆达新境。自此皮影戏流布九州，与各地民俗风情深度融合，衍生出秦晋、陇东、江南等异彩纷呈的地方流派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57785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0" i="1" u="none" strike="noStrike">
                <a:solidFill>
                  <a:srgbClr val="A16207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“三尺生绡作戏台，全凭十指逞诙谐。有时明月灯窗下，一笑还从掌中来。”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匠心独运：“八步成影”的制作工艺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552" b="552"/>
          <a:stretch>
            <a:fillRect/>
          </a:stretch>
        </p:blipFill>
        <p:spPr>
          <a:xfrm>
            <a:off x="762000" y="1778000"/>
            <a:ext cx="3048000" cy="4064000"/>
          </a:xfrm>
          <a:prstGeom prst="rect">
            <a:avLst/>
          </a:prstGeom>
          <a:noFill/>
          <a:ln w="25400" cap="flat" cmpd="sng">
            <a:solidFill>
              <a:srgbClr val="A16207">
                <a:alpha val="4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9055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73A0C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千刀万刻出玲珑，一影一戏总关情</a:t>
            </a:r>
            <a:br>
              <a:rPr lang="en-US" sz="1400" b="0" i="0" u="none" strike="noStrike">
                <a:solidFill>
                  <a:srgbClr val="573A0C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0" u="none" strike="noStrike">
                <a:solidFill>
                  <a:srgbClr val="573A0C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指尖方寸间，凝聚世代非遗匠心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191000" y="1778000"/>
            <a:ext cx="3429000" cy="1498600"/>
          </a:xfrm>
          <a:prstGeom prst="roundRect">
            <a:avLst>
              <a:gd name="adj" fmla="val 0"/>
            </a:avLst>
          </a:prstGeom>
          <a:solidFill>
            <a:srgbClr val="FDFAF2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318000" y="1879600"/>
            <a:ext cx="32385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选皮制皮 · 肌理之基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320F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甄选驴、牛、羊皮，经浸泡、刮削、绷平等工序反复鞣制，去除油脂与杂质，制成薄如蝉翼、柔韧通透的皮料，为雕刻筑牢基础。</a:t>
            </a:r>
            <a:endParaRPr lang="en-US" sz="1300" b="0" i="0" u="none" strike="noStrike">
              <a:solidFill>
                <a:srgbClr val="4B320F">
                  <a:alpha val="80000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191000" y="3378200"/>
            <a:ext cx="3429000" cy="1498600"/>
          </a:xfrm>
          <a:prstGeom prst="roundRect">
            <a:avLst>
              <a:gd name="adj" fmla="val 0"/>
            </a:avLst>
          </a:prstGeom>
          <a:solidFill>
            <a:srgbClr val="FDFAF2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318000" y="3479800"/>
            <a:ext cx="32385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画稿过稿 · 形神初塑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320F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以传统画谱为蓝本，用钢针轻刺转印或直接描绘，将人物神态、服饰纹样精准复刻于皮面，为影偶赋予最初的形神骨架。</a:t>
            </a:r>
            <a:endParaRPr lang="en-US" sz="1300" b="0" i="0" u="none" strike="noStrike">
              <a:solidFill>
                <a:srgbClr val="4B320F">
                  <a:alpha val="80000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191000" y="4978400"/>
            <a:ext cx="3429000" cy="1498600"/>
          </a:xfrm>
          <a:prstGeom prst="roundRect">
            <a:avLst>
              <a:gd name="adj" fmla="val 0"/>
            </a:avLst>
          </a:prstGeom>
          <a:solidFill>
            <a:srgbClr val="FDFAF2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318000" y="5080000"/>
            <a:ext cx="32385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镂刻雕琢 · 匠心绝技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320F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最考验功力的核心环节，艺人运刀如飞，以“推皮走刀”技法结合阴阳刻，在薄皮上刻出千丝万缕的繁复纹样，一刀一刻皆见真章。</a:t>
            </a:r>
            <a:endParaRPr lang="en-US" sz="1300" b="0" i="0" u="none" strike="noStrike">
              <a:solidFill>
                <a:srgbClr val="4B320F">
                  <a:alpha val="80000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810500" y="1778000"/>
            <a:ext cx="3429000" cy="1498600"/>
          </a:xfrm>
          <a:prstGeom prst="roundRect">
            <a:avLst>
              <a:gd name="adj" fmla="val 0"/>
            </a:avLst>
          </a:prstGeom>
          <a:solidFill>
            <a:srgbClr val="FDFAF2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937500" y="1879600"/>
            <a:ext cx="32385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敷彩晕染 · 赋色生韵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320F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以矿植物颜料调胶敷色，红如烈焰、黑如浓墨，色彩对比强烈且历久弥新，让影偶在灯影映射下呈现出极具张力的视觉美感。</a:t>
            </a:r>
            <a:endParaRPr lang="en-US" sz="1300" b="0" i="0" u="none" strike="noStrike">
              <a:solidFill>
                <a:srgbClr val="4B320F">
                  <a:alpha val="80000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7810500" y="3378200"/>
            <a:ext cx="3429000" cy="1498600"/>
          </a:xfrm>
          <a:prstGeom prst="roundRect">
            <a:avLst>
              <a:gd name="adj" fmla="val 0"/>
            </a:avLst>
          </a:prstGeom>
          <a:solidFill>
            <a:srgbClr val="FDFAF2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937500" y="3479800"/>
            <a:ext cx="32385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05</a:t>
            </a: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发汗熨平 · 定形保质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320F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将敷色皮影置入密封箱中“发汗”，再以热气熏蒸、玉石反复熨平，使皮料平整挺括，色彩固着不脱落，确保影偶经久耐用。</a:t>
            </a:r>
            <a:endParaRPr lang="en-US" sz="1300" b="0" i="0" u="none" strike="noStrike">
              <a:solidFill>
                <a:srgbClr val="4B320F">
                  <a:alpha val="80000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810500" y="4978400"/>
            <a:ext cx="3429000" cy="1498600"/>
          </a:xfrm>
          <a:prstGeom prst="roundRect">
            <a:avLst>
              <a:gd name="adj" fmla="val 0"/>
            </a:avLst>
          </a:prstGeom>
          <a:solidFill>
            <a:srgbClr val="FDFAF2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937500" y="5080000"/>
            <a:ext cx="32385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06</a:t>
            </a: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缀结合成 · 灵动毕现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320F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以丝线连缀头、身、四肢，巧妙安装竹制操纵杆，让静止的部件瞬间拥有生命，可做出跑、跳、舞等细腻灵动的表演姿态。</a:t>
            </a:r>
            <a:endParaRPr lang="en-US" sz="1300" b="0" i="0" u="none" strike="noStrike">
              <a:solidFill>
                <a:srgbClr val="4B320F">
                  <a:alpha val="80000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匠心独运：“三尺生绡作戏台”的表演艺术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905000"/>
            <a:ext cx="4318000" cy="3238500"/>
          </a:xfrm>
          <a:prstGeom prst="rect">
            <a:avLst/>
          </a:prstGeom>
          <a:noFill/>
          <a:ln w="25400" cap="flat" cmpd="sng">
            <a:solidFill>
              <a:srgbClr val="A16207">
                <a:alpha val="2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3975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C4033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幕后的“指尖芭蕾”：艺人们正全神贯注地操纵影偶，在光影间演绎传奇。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461000" y="1905000"/>
            <a:ext cx="596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B3214"/>
                </a:solidFill>
                <a:latin typeface="Noto Serif SC"/>
                <a:ea typeface="Noto Serif SC"/>
                <a:cs typeface="Noto Serif SC"/>
                <a:sym typeface="Noto Serif SC"/>
              </a:rPr>
              <a:t>皮影戏的表演，是一场幕后的“指尖芭蕾”。艺人们在三尺见方的影窗之后，以指为笔，以影为墨，将世间百态演绎得淋漓尽致，赋予了影偶鲜活的生命。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461000" y="2857500"/>
            <a:ext cx="5969000" cy="1079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1500" y="30734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223000" y="2946400"/>
            <a:ext cx="514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舞台设置 · 影窗为媒，光影成戏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03214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以白色幕布为“影窗”，借后置光源将影偶投射成影。这方小小的幕布，便是连接虚实、演绎悲欢的戏剧天地，极简却包容万象。</a:t>
            </a:r>
            <a:endParaRPr lang="en-US" sz="1300" b="0" i="0" u="none" strike="noStrike">
              <a:solidFill>
                <a:srgbClr val="503214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461000" y="4000500"/>
            <a:ext cx="5969000" cy="1079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1500" y="42164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223000" y="4089400"/>
            <a:ext cx="514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表演形式 · 指尖悬丝，妙手生情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03214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艺人幕后“挑签”，技艺精湛者可一人操控数偶，完成打斗、换装等复杂动作。指尖的轻拢慢捻，让影偶的举手投足皆具神韵，宛若真人。</a:t>
            </a:r>
            <a:endParaRPr lang="en-US" sz="1300" b="0" i="0" u="none" strike="noStrike">
              <a:solidFill>
                <a:srgbClr val="503214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5461000" y="5143500"/>
            <a:ext cx="5969000" cy="1079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1500" y="53594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223000" y="5232400"/>
            <a:ext cx="514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声腔艺术 · 乡音古韵，以声传情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03214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艺人身兼数职，自演自唱，唱腔融合地方戏曲与民歌精髓。或高亢嘹亮，或婉转低回，独特的声腔韵律为皮影戏注入了浓郁的地域风情与情感灵魂。</a:t>
            </a:r>
            <a:endParaRPr lang="en-US" sz="1300" b="0" i="0" u="none" strike="noStrike">
              <a:solidFill>
                <a:srgbClr val="503214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流派纷呈：各地区的发展与特色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73A0B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皮影戏流传地域广阔，在千百年的演化中与各地的方言、戏曲、民俗深度交融，褪去了最初的单一形貌，生发出风格迥异的地方流派。它们如同散落在华夏大地上的艺术明珠，各有千秋，共同编织出皮影艺术的瑰丽经纬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730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692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陕西皮影 · 关中风骨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046">
            <a:off x="952508" y="3168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32766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分布：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以关中为中心，辐射陕北与陕南。</a:t>
            </a:r>
            <a:b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特色：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造型丰满浑朴，线条劲健如秦汉石刻；唱腔吸纳碗碗腔、弦板腔之精髓，高亢激越，尽显西北豪迈。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2540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2730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858000" y="2692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唐山皮影 · 冀东雅韵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9046">
            <a:off x="6413508" y="3168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6413500" y="32766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分布：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发源于河北唐山，盛行于冀东及东北。</a:t>
            </a:r>
            <a:b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特色：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影人雕工精细，造型古朴稚拙；独创“捏嗓唱法”，音韵婉转悠扬，是北方皮影的重要代表流派。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45085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46990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397000" y="46609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四川皮影 · 蜀韵精工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9046">
            <a:off x="952508" y="5137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952500" y="52451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分布：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以成都、阆中为中心，流布巴蜀。</a:t>
            </a:r>
            <a:b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特色：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影人造型俊美，雕镂细腻精巧；唱腔融合川剧声腔与民间小调，诙谐灵动，极具浓郁的巴蜀风情。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23000" y="45085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3500" y="46990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6858000" y="46609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海宁皮影 · 江南彩绘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9046">
            <a:off x="6413508" y="5137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6413500" y="52451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分布：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扎根浙江海宁，是江南皮影典范。</a:t>
            </a:r>
            <a:b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1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特色：</a:t>
            </a:r>
            <a:r>
              <a:rPr lang="en-US" sz="1300" b="0" i="0" u="none" strike="noStrike">
                <a:solidFill>
                  <a:srgbClr val="3C280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秉持“少雕镂、重彩绘”理念，色彩明快雅致；唱腔承袭弋阳腔与海盐腔，清丽婉转，宛若江南丝竹。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流派纷呈：四大流派精品展示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FDFAF2">
              <a:alpha val="65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2500" y="1879600"/>
            <a:ext cx="1778000" cy="1778000"/>
          </a:xfrm>
          <a:prstGeom prst="roundRect">
            <a:avLst>
              <a:gd name="adj" fmla="val 8571"/>
            </a:avLst>
          </a:prstGeom>
          <a:noFill/>
          <a:ln w="12700" cap="flat" cmpd="sng">
            <a:solidFill>
              <a:srgbClr val="A16207">
                <a:alpha val="4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2857500" y="1803400"/>
            <a:ext cx="2921000" cy="196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陕西皮影 · 精雕细琢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A3113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选用上等牛皮刻制，色彩浓郁艳丽，雕工细腻繁复，构图饱满立体。人物造型夸张生动，融合了西北民间艺术的粗犷质朴与精湛巧思，极具视觉冲击力与装饰美感。</a:t>
            </a:r>
            <a:endParaRPr lang="en-US" sz="1300" b="0" i="0" u="none" strike="noStrike">
              <a:solidFill>
                <a:srgbClr val="4A3113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23000" y="16510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FDFAF2">
              <a:alpha val="65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b="25198"/>
          <a:stretch>
            <a:fillRect/>
          </a:stretch>
        </p:blipFill>
        <p:spPr>
          <a:xfrm>
            <a:off x="6413500" y="1879600"/>
            <a:ext cx="1778000" cy="1778000"/>
          </a:xfrm>
          <a:prstGeom prst="roundRect">
            <a:avLst>
              <a:gd name="adj" fmla="val 8571"/>
            </a:avLst>
          </a:prstGeom>
          <a:noFill/>
          <a:ln w="12700" cap="flat" cmpd="sng">
            <a:solidFill>
              <a:srgbClr val="A16207">
                <a:alpha val="40000"/>
              </a:srgbClr>
            </a:solidFill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8318500" y="1803400"/>
            <a:ext cx="2921000" cy="196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唐山皮影 · 古朴厚重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A3113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以通透坚韧的驴皮为原料，造型圆润古朴，武将头茬装饰尤为华丽繁复。线条刚劲有力，色彩沉稳厚重，生动展现了北方地域文化的豪迈大气与历史的沧桑质感。</a:t>
            </a:r>
            <a:endParaRPr lang="en-US" sz="1300" b="0" i="0" u="none" strike="noStrike">
              <a:solidFill>
                <a:srgbClr val="4A3113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40640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FDFAF2">
              <a:alpha val="65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b="33359"/>
          <a:stretch>
            <a:fillRect/>
          </a:stretch>
        </p:blipFill>
        <p:spPr>
          <a:xfrm>
            <a:off x="952500" y="4292600"/>
            <a:ext cx="1778000" cy="1778000"/>
          </a:xfrm>
          <a:prstGeom prst="roundRect">
            <a:avLst>
              <a:gd name="adj" fmla="val 8571"/>
            </a:avLst>
          </a:prstGeom>
          <a:noFill/>
          <a:ln w="12700" cap="flat" cmpd="sng">
            <a:solidFill>
              <a:srgbClr val="A16207">
                <a:alpha val="40000"/>
              </a:srgbClr>
            </a:solidFill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2857500" y="4216400"/>
            <a:ext cx="2921000" cy="196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四川皮影 · 灵动俊美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A3113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人物造型俊俏灵动，面部刻画细腻传神，戏服纹饰华丽精美。色彩明快柔和，将川剧的表演神韵与巴蜀风情融入方寸影人，尽显灵动秀雅的独特韵味。</a:t>
            </a:r>
            <a:endParaRPr lang="en-US" sz="1300" b="0" i="0" u="none" strike="noStrike">
              <a:solidFill>
                <a:srgbClr val="4A3113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223000" y="40640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FDFAF2">
              <a:alpha val="65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l="30946" r="30946"/>
          <a:stretch>
            <a:fillRect/>
          </a:stretch>
        </p:blipFill>
        <p:spPr>
          <a:xfrm>
            <a:off x="6413500" y="4292600"/>
            <a:ext cx="1778000" cy="1778000"/>
          </a:xfrm>
          <a:prstGeom prst="roundRect">
            <a:avLst>
              <a:gd name="adj" fmla="val 8571"/>
            </a:avLst>
          </a:prstGeom>
          <a:noFill/>
          <a:ln w="12700" cap="flat" cmpd="sng">
            <a:solidFill>
              <a:srgbClr val="A16207">
                <a:alpha val="40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318500" y="4216400"/>
            <a:ext cx="2921000" cy="196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海宁皮影 · 彩绘雅致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A3113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以薄如蝉翼的羊皮为材，采用独特的“单线平涂”技法，色彩清新雅致、对比和谐。人物造型简约流畅，场景刻画细腻入微，尽显江南水乡的温婉灵秀之美。</a:t>
            </a:r>
            <a:endParaRPr lang="en-US" sz="1300" b="0" i="0" u="none" strike="noStrike">
              <a:solidFill>
                <a:srgbClr val="4A3113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04 文化瑰宝与时代挑战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16" r="816"/>
          <a:stretch>
            <a:fillRect/>
          </a:stretch>
        </p:blipFill>
        <p:spPr>
          <a:xfrm>
            <a:off x="762000" y="1778000"/>
            <a:ext cx="4064000" cy="2667000"/>
          </a:xfrm>
          <a:prstGeom prst="rect">
            <a:avLst/>
          </a:prstGeom>
          <a:noFill/>
          <a:ln w="25400" cap="flat" cmpd="sng">
            <a:solidFill>
              <a:srgbClr val="A16207">
                <a:alpha val="4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826000"/>
            <a:ext cx="406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C340B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皮影戏，旧称“影子戏”，是中国民间古老的传统艺术。它以兽皮刻制影人，借灯光投射表演故事，被誉为“国宝级”的民间艺术活化石，承载着千年的乡土记忆与人文情怀。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334000" y="1778000"/>
            <a:ext cx="6350000" cy="2095500"/>
          </a:xfrm>
          <a:prstGeom prst="roundRect">
            <a:avLst>
              <a:gd name="adj" fmla="val 0"/>
            </a:avLst>
          </a:prstGeom>
          <a:solidFill>
            <a:srgbClr val="FDF8F0">
              <a:alpha val="7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588000" y="1930400"/>
            <a:ext cx="584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▍ 文化内核：美学与精神的共生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000" y="2438400"/>
            <a:ext cx="203200" cy="203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892800" y="2413000"/>
            <a:ext cx="571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艺术集大成：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融剪纸之玲珑、雕刻之精巧、戏曲之韵律，尽显东方民间美学。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8000" y="2971800"/>
            <a:ext cx="203200" cy="203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892800" y="2908300"/>
            <a:ext cx="571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精神载体：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以戏文演绎忠孝节义，是传播中华传统伦理与价值观的生动读本。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8000" y="3327400"/>
            <a:ext cx="203200" cy="203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892800" y="3340100"/>
            <a:ext cx="571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民俗纽带：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扎根庙会、节庆与祭祀，维系着乡土社会的文化认同与情感联结。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334000" y="4000500"/>
            <a:ext cx="6350000" cy="2219960"/>
          </a:xfrm>
          <a:prstGeom prst="roundRect">
            <a:avLst>
              <a:gd name="adj" fmla="val 0"/>
            </a:avLst>
          </a:prstGeom>
          <a:solidFill>
            <a:srgbClr val="FDF8F0">
              <a:alpha val="7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5588000" y="4152900"/>
            <a:ext cx="584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▍ 时代之问：传承与破局的困境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8000" y="4660900"/>
            <a:ext cx="203200" cy="203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5892800" y="4635500"/>
            <a:ext cx="571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薪火难继：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传承人年龄结构严重老化，年轻一代因学艺周期长、收益低而望而却步。</a:t>
            </a:r>
            <a:endParaRPr lang="en-US" sz="11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88000" y="5156200"/>
            <a:ext cx="203200" cy="203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5892800" y="5167630"/>
            <a:ext cx="571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审美断层：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传统剧目节奏缓慢、题材陈旧，与现代快节奏的娱乐审美存在天然隔阂。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88000" y="5651500"/>
            <a:ext cx="203200" cy="2032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5892800" y="5651500"/>
            <a:ext cx="571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传播失语：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依赖线下小范围演出，缺乏在短视频、直播等新媒体平台的有效传播。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04 文化瑰宝与时代挑战：数据洞察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44" r="44"/>
          <a:stretch>
            <a:fillRect/>
          </a:stretch>
        </p:blipFill>
        <p:spPr>
          <a:xfrm>
            <a:off x="762000" y="2286000"/>
            <a:ext cx="4064000" cy="2438400"/>
          </a:xfrm>
          <a:prstGeom prst="rect">
            <a:avLst/>
          </a:prstGeom>
          <a:noFill/>
          <a:ln w="25400" cap="flat" cmpd="sng">
            <a:solidFill>
              <a:srgbClr val="A16207">
                <a:alpha val="4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953000"/>
            <a:ext cx="406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D4037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图表呈现了2026年皮影戏受众调研的样本地域分布，覆盖全国主要省市，数据真实反映了传统皮影戏在当代社会的受众基础与地域传播现状，为后续分析提供了坚实的数据支撑。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334000" y="1905000"/>
            <a:ext cx="6223000" cy="1460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4500" y="20955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096000" y="20574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传承人才断层：青黄不接的困境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096000" y="2514600"/>
            <a:ext cx="533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E342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国家级传承人平均年龄超68岁，而30岁以下青年传承人占比不足5%。老一辈艺人年事已高，年轻力量极度匮乏，技艺传承面临严重的代际断层危机。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334000" y="3492500"/>
            <a:ext cx="6223000" cy="1460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4500" y="36830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096000" y="36449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内容审美脱节：难以共鸣的表达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096000" y="4102100"/>
            <a:ext cx="533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E342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63.75%的受访者因“内容陈旧、形式单一”感到乏味。传统剧目缺乏与现代生活的联结，叙事节奏和视觉呈现难以契合当代观众的审美趣味与情感需求。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334000" y="5080000"/>
            <a:ext cx="6223000" cy="1460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4500" y="5270500"/>
            <a:ext cx="457200" cy="4572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096000" y="52324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传播渠道滞后：信息触达的盲区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096000" y="5689600"/>
            <a:ext cx="533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E342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33.57%的人表示“不知道去哪里看”。线下演出信息分散闭塞，线上新媒体矩阵尚未成型，数字化传播与宣发力度薄弱，导致公众认知与获取渠道严重受限。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05 文旅融合：从“隔帘观影”到“沉浸互动”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FDF8E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14986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2280A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面对传承挑战，文旅融合为皮影戏提供了绝佳的破局路径。未来的核心趋势是打破传统单向的“隔帘观影”模式，转向双向奔赴的“沉浸互动”体验式消费，让非遗真正从博物馆的橱窗中走出，“活”在当下的生活里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36600" y="2514600"/>
            <a:ext cx="3225800" cy="2273300"/>
          </a:xfrm>
          <a:prstGeom prst="roundRect">
            <a:avLst>
              <a:gd name="adj" fmla="val 0"/>
            </a:avLst>
          </a:prstGeom>
          <a:solidFill>
            <a:srgbClr val="A16207">
              <a:alpha val="1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3333" b="3333"/>
          <a:stretch>
            <a:fillRect/>
          </a:stretch>
        </p:blipFill>
        <p:spPr>
          <a:xfrm>
            <a:off x="762000" y="2540000"/>
            <a:ext cx="3175000" cy="2222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4102100" y="2514600"/>
            <a:ext cx="3225800" cy="2273300"/>
          </a:xfrm>
          <a:prstGeom prst="roundRect">
            <a:avLst>
              <a:gd name="adj" fmla="val 0"/>
            </a:avLst>
          </a:prstGeom>
          <a:solidFill>
            <a:srgbClr val="A16207">
              <a:alpha val="1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3333" b="3333"/>
          <a:stretch>
            <a:fillRect/>
          </a:stretch>
        </p:blipFill>
        <p:spPr>
          <a:xfrm>
            <a:off x="4127500" y="2540000"/>
            <a:ext cx="3175000" cy="2222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762000" y="4953000"/>
            <a:ext cx="6540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A16207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云梦皮影艺术馆实景 —— 古色古香的建筑形制与琳琅满目的皮影藏品，营造沉浸式文化场域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0" y="2540000"/>
            <a:ext cx="4191000" cy="1587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7747000" y="2667000"/>
            <a:ext cx="3937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打造“活态”非遗体验馆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747000" y="3073400"/>
            <a:ext cx="3937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构建集展示、传承、体验于一体的空间，让游客从“旁观者”变为“参与者”。不仅可观摩表演，更能亲手体验皮影雕刻与操纵，结合AR/VR技术实现古今对话。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0" y="4254500"/>
            <a:ext cx="4191000" cy="1905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747000" y="4381500"/>
            <a:ext cx="3937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多元融合的演艺新范式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747000" y="4800600"/>
            <a:ext cx="393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•</a:t>
            </a:r>
            <a:r>
              <a:rPr lang="en-US" sz="13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非遗+剧本杀：</a:t>
            </a: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打造实景沉浸剧情，游客化身角色推动故事。</a:t>
            </a:r>
            <a:b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•</a:t>
            </a:r>
            <a:r>
              <a:rPr lang="en-US" sz="13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非遗+儿童剧：</a:t>
            </a: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创编童趣新戏，融入现代声光电特效。</a:t>
            </a:r>
            <a:b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•</a:t>
            </a:r>
            <a:r>
              <a:rPr lang="en-US" sz="13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跨界秀场：</a:t>
            </a:r>
            <a:r>
              <a:rPr lang="en-US" sz="13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与现代舞、音乐会联袂，演绎国潮美学。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223000"/>
            <a:ext cx="1016000" cy="279400"/>
          </a:xfrm>
          <a:prstGeom prst="roundRect">
            <a:avLst>
              <a:gd name="adj" fmla="val 0"/>
            </a:avLst>
          </a:prstGeom>
          <a:solidFill>
            <a:srgbClr val="A16207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795000" y="62230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守正创新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87375" y="27559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05 文旅融合：</a:t>
            </a:r>
            <a:r>
              <a:rPr lang="zh-CN" altLang="en-US" sz="3200" b="1" i="0" u="none" strike="noStrike">
                <a:solidFill>
                  <a:srgbClr val="A16207"/>
                </a:solidFill>
                <a:latin typeface="Noto Serif SC"/>
                <a:ea typeface="宋体" panose="02010600030101010101" pitchFamily="2" charset="-122"/>
                <a:cs typeface="Noto Serif SC"/>
                <a:sym typeface="Noto Serif SC"/>
              </a:rPr>
              <a:t>非遗＋儿童剧</a:t>
            </a:r>
            <a:endParaRPr lang="zh-CN" altLang="en-US" sz="3200" b="1" i="0" u="none" strike="noStrike">
              <a:solidFill>
                <a:srgbClr val="A16207"/>
              </a:solidFill>
              <a:latin typeface="Noto Serif SC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20" name="a5703ff12ec8c3ab462c1dbf2c1b080d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7375" y="967740"/>
            <a:ext cx="11372850" cy="5831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05 文旅融合：开发系列文创产品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651000"/>
            <a:ext cx="3302000" cy="3302000"/>
          </a:xfrm>
          <a:prstGeom prst="rect">
            <a:avLst/>
          </a:prstGeom>
          <a:noFill/>
          <a:ln w="25400" cap="flat" cmpd="sng">
            <a:solidFill>
              <a:srgbClr val="A16207">
                <a:alpha val="3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143500"/>
            <a:ext cx="330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以经典皮影故事为蓝本的儿童戏剧套装，</a:t>
            </a:r>
            <a:b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让非遗文化在亲子互动中代代相传。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2000" y="1651000"/>
            <a:ext cx="685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22E1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皮影文创是连接传统与现代的重要纽带。通过将皮影的经典造型与纹样，巧妙融入日常用品与潮流载体，让这门古老的光影艺术走出剧场，以更鲜活、更实用的姿态，真正走进现代人的生活。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2000" y="2794000"/>
            <a:ext cx="3302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2500" y="2971800"/>
            <a:ext cx="279400" cy="279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143500" y="2946400"/>
            <a:ext cx="273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随身饰品 · 精致美学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打造皮影造型钥匙扣、金属镂空书签、国风耳环与项链，将非遗美学化作触手可及的时尚单品。</a:t>
            </a:r>
            <a:endParaRPr lang="en-US" sz="1300" b="0" i="0" u="none" strike="noStrike">
              <a:solidFill>
                <a:srgbClr val="523A1E">
                  <a:alpha val="70196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001000" y="2794000"/>
            <a:ext cx="3302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971800"/>
            <a:ext cx="279400" cy="279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572500" y="2946400"/>
            <a:ext cx="273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家居生活 · 古韵新风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设计印有皮影纹样的抱枕、艺术挂画、复古台灯及定制手机壳，用传统光影点亮现代居家角落。</a:t>
            </a:r>
            <a:endParaRPr lang="en-US" sz="1300" b="0" i="0" u="none" strike="noStrike">
              <a:solidFill>
                <a:srgbClr val="523A1E">
                  <a:alpha val="70196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572000" y="4254500"/>
            <a:ext cx="3302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2500" y="4432300"/>
            <a:ext cx="279400" cy="279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143500" y="4406900"/>
            <a:ext cx="273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典藏礼盒 · 文化好礼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推出可动手操作的迷你皮影摆件、生肖主题收藏礼盒，兼具观赏价值与文化底蕴，是馈赠送礼的佳品。</a:t>
            </a:r>
            <a:endParaRPr lang="en-US" sz="1300" b="0" i="0" u="none" strike="noStrike">
              <a:solidFill>
                <a:srgbClr val="523A1E">
                  <a:alpha val="70196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001000" y="4254500"/>
            <a:ext cx="3302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91500" y="4432300"/>
            <a:ext cx="279400" cy="279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572500" y="4406900"/>
            <a:ext cx="273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数字文创 · 新潮表达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3A1E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开发皮影戏动态壁纸、趣味表情包，探索非遗数字藏品(NFT)，以数字化形式让传统文化破圈传播。</a:t>
            </a:r>
            <a:endParaRPr lang="en-US" sz="1300" b="0" i="0" u="none" strike="noStrike">
              <a:solidFill>
                <a:srgbClr val="523A1E">
                  <a:alpha val="70196"/>
                </a:srgbClr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572000" y="5778500"/>
            <a:ext cx="685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A1620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让非遗活起来，让文化传下去，让文创火起来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03580" y="23622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05 文旅融合：开发系列文创产品</a:t>
            </a:r>
            <a:endParaRPr lang="en-US" sz="1100"/>
          </a:p>
        </p:txBody>
      </p:sp>
      <p:pic>
        <p:nvPicPr>
          <p:cNvPr id="20" name="299d4485c7ece31ee996459df27c94f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86200" y="998220"/>
            <a:ext cx="3857625" cy="5859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3175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感谢观看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4508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DE68A"/>
                </a:solidFill>
                <a:latin typeface="Noto Serif SC"/>
                <a:ea typeface="Noto Serif SC"/>
                <a:cs typeface="Noto Serif SC"/>
                <a:sym typeface="Noto Serif SC"/>
              </a:rPr>
              <a:t>愿光影艺术，永续流传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5461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6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方寸幕布藏千古事，一盏灯影演百代人，让非遗的温度在时光里静静流淌。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668000" y="5588000"/>
            <a:ext cx="609600" cy="609600"/>
          </a:xfrm>
          <a:prstGeom prst="roundRect">
            <a:avLst>
              <a:gd name="adj" fmla="val 0"/>
            </a:avLst>
          </a:prstGeom>
          <a:solidFill>
            <a:srgbClr val="A15207">
              <a:alpha val="45000"/>
            </a:srgbClr>
          </a:solidFill>
          <a:ln w="12700" cap="flat" cmpd="sng">
            <a:solidFill>
              <a:srgbClr val="FFF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668000" y="5588000"/>
            <a:ext cx="6096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FFFFFF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谢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4023</Words>
  <Application>WPS 演示</Application>
  <PresentationFormat/>
  <Paragraphs>215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Arial</vt:lpstr>
      <vt:lpstr>Noto Serif SC</vt:lpstr>
      <vt:lpstr>Segoe Print</vt:lpstr>
      <vt:lpstr>Noto Sans SC</vt:lpstr>
      <vt:lpstr>微软雅黑</vt:lpstr>
      <vt:lpstr>Arial Unicode MS</vt:lpstr>
      <vt:lpstr>Office 主题​​</vt:lpstr>
      <vt:lpstr>默认主题</vt:lpstr>
      <vt:lpstr>1_默认主题</vt:lpstr>
      <vt:lpstr>2_默认主题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六悦教育魏老师139 8624 2539</cp:lastModifiedBy>
  <cp:revision>3</cp:revision>
  <dcterms:created xsi:type="dcterms:W3CDTF">2026-07-03T08:51:00Z</dcterms:created>
  <dcterms:modified xsi:type="dcterms:W3CDTF">2026-07-08T10:01:50Z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{"Label":"1","ContentProducer":"001191110102MACQD9K64010000","ProduceID":"7658221484414815201","ReservedCode1":"","ContentPropagator":"","PropagateID":"","ReservedCode2":""}</vt:lpwstr>
  </property>
  <property fmtid="{D5CDD505-2E9C-101B-9397-08002B2CF9AE}" pid="3" name="ICV">
    <vt:lpwstr>BA27FECD1AD14AE48AF262C12D4B70B6_13</vt:lpwstr>
  </property>
  <property fmtid="{D5CDD505-2E9C-101B-9397-08002B2CF9AE}" pid="4" name="KSOProductBuildVer">
    <vt:lpwstr>2052-12.1.0.23542</vt:lpwstr>
  </property>
</Properties>
</file>